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02" r:id="rId4"/>
  </p:sldMasterIdLst>
  <p:notesMasterIdLst>
    <p:notesMasterId r:id="rId71"/>
  </p:notesMasterIdLst>
  <p:handoutMasterIdLst>
    <p:handoutMasterId r:id="rId72"/>
  </p:handoutMasterIdLst>
  <p:sldIdLst>
    <p:sldId id="292" r:id="rId5"/>
    <p:sldId id="476" r:id="rId6"/>
    <p:sldId id="443" r:id="rId7"/>
    <p:sldId id="444" r:id="rId8"/>
    <p:sldId id="341" r:id="rId9"/>
    <p:sldId id="331" r:id="rId10"/>
    <p:sldId id="343" r:id="rId11"/>
    <p:sldId id="440" r:id="rId12"/>
    <p:sldId id="439" r:id="rId13"/>
    <p:sldId id="494" r:id="rId14"/>
    <p:sldId id="445" r:id="rId15"/>
    <p:sldId id="459" r:id="rId16"/>
    <p:sldId id="460" r:id="rId17"/>
    <p:sldId id="461" r:id="rId18"/>
    <p:sldId id="447" r:id="rId19"/>
    <p:sldId id="345" r:id="rId20"/>
    <p:sldId id="333" r:id="rId21"/>
    <p:sldId id="365" r:id="rId22"/>
    <p:sldId id="449" r:id="rId23"/>
    <p:sldId id="478" r:id="rId24"/>
    <p:sldId id="454" r:id="rId25"/>
    <p:sldId id="477" r:id="rId26"/>
    <p:sldId id="503" r:id="rId27"/>
    <p:sldId id="450" r:id="rId28"/>
    <p:sldId id="451" r:id="rId29"/>
    <p:sldId id="452" r:id="rId30"/>
    <p:sldId id="453" r:id="rId31"/>
    <p:sldId id="455" r:id="rId32"/>
    <p:sldId id="456" r:id="rId33"/>
    <p:sldId id="462" r:id="rId34"/>
    <p:sldId id="463" r:id="rId35"/>
    <p:sldId id="464" r:id="rId36"/>
    <p:sldId id="465" r:id="rId37"/>
    <p:sldId id="467" r:id="rId38"/>
    <p:sldId id="466" r:id="rId39"/>
    <p:sldId id="468" r:id="rId40"/>
    <p:sldId id="469" r:id="rId41"/>
    <p:sldId id="470" r:id="rId42"/>
    <p:sldId id="471" r:id="rId43"/>
    <p:sldId id="472" r:id="rId44"/>
    <p:sldId id="504" r:id="rId45"/>
    <p:sldId id="458" r:id="rId46"/>
    <p:sldId id="473" r:id="rId47"/>
    <p:sldId id="474" r:id="rId48"/>
    <p:sldId id="475" r:id="rId49"/>
    <p:sldId id="479" r:id="rId50"/>
    <p:sldId id="480" r:id="rId51"/>
    <p:sldId id="481" r:id="rId52"/>
    <p:sldId id="482" r:id="rId53"/>
    <p:sldId id="483" r:id="rId54"/>
    <p:sldId id="485" r:id="rId55"/>
    <p:sldId id="486" r:id="rId56"/>
    <p:sldId id="488" r:id="rId57"/>
    <p:sldId id="489" r:id="rId58"/>
    <p:sldId id="490" r:id="rId59"/>
    <p:sldId id="491" r:id="rId60"/>
    <p:sldId id="499" r:id="rId61"/>
    <p:sldId id="500" r:id="rId62"/>
    <p:sldId id="501" r:id="rId63"/>
    <p:sldId id="496" r:id="rId64"/>
    <p:sldId id="493" r:id="rId65"/>
    <p:sldId id="495" r:id="rId66"/>
    <p:sldId id="497" r:id="rId67"/>
    <p:sldId id="498" r:id="rId68"/>
    <p:sldId id="502" r:id="rId69"/>
    <p:sldId id="432" r:id="rId70"/>
  </p:sldIdLst>
  <p:sldSz cx="9144000" cy="5143500" type="screen16x9"/>
  <p:notesSz cx="6858000" cy="9144000"/>
  <p:custDataLst>
    <p:tags r:id="rId7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5640" userDrawn="1">
          <p15:clr>
            <a:srgbClr val="A4A3A4"/>
          </p15:clr>
        </p15:guide>
        <p15:guide id="3" orient="horz" pos="420" userDrawn="1">
          <p15:clr>
            <a:srgbClr val="A4A3A4"/>
          </p15:clr>
        </p15:guide>
        <p15:guide id="4" pos="2880" userDrawn="1">
          <p15:clr>
            <a:srgbClr val="A4A3A4"/>
          </p15:clr>
        </p15:guide>
        <p15:guide id="5" pos="120" userDrawn="1">
          <p15:clr>
            <a:srgbClr val="A4A3A4"/>
          </p15:clr>
        </p15:guide>
        <p15:guide id="6" orient="horz" pos="180" userDrawn="1">
          <p15:clr>
            <a:srgbClr val="A4A3A4"/>
          </p15:clr>
        </p15:guide>
        <p15:guide id="7" orient="horz" pos="31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CECEC"/>
    <a:srgbClr val="626161"/>
    <a:srgbClr val="1B8EC5"/>
    <a:srgbClr val="015289"/>
    <a:srgbClr val="6AC6EF"/>
    <a:srgbClr val="FDB930"/>
    <a:srgbClr val="F37441"/>
    <a:srgbClr val="FFD545"/>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3945" autoAdjust="0"/>
  </p:normalViewPr>
  <p:slideViewPr>
    <p:cSldViewPr snapToGrid="0">
      <p:cViewPr varScale="1">
        <p:scale>
          <a:sx n="90" d="100"/>
          <a:sy n="90" d="100"/>
        </p:scale>
        <p:origin x="750" y="90"/>
      </p:cViewPr>
      <p:guideLst>
        <p:guide orient="horz" pos="1620"/>
        <p:guide pos="5640"/>
        <p:guide orient="horz" pos="420"/>
        <p:guide pos="2880"/>
        <p:guide pos="120"/>
        <p:guide orient="horz" pos="180"/>
        <p:guide orient="horz" pos="3108"/>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47" d="100"/>
          <a:sy n="47" d="100"/>
        </p:scale>
        <p:origin x="2898"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2D2556-9FCD-4451-BEF8-C93D6C3AD868}"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AA8A366A-9A47-4A1F-8EEA-FD7AC72BC2E3}">
      <dgm:prSet phldrT="[Text]"/>
      <dgm:spPr/>
      <dgm:t>
        <a:bodyPr/>
        <a:lstStyle/>
        <a:p>
          <a:r>
            <a:rPr lang="en-US" b="1" i="0" dirty="0"/>
            <a:t>Define Basic Rules</a:t>
          </a:r>
          <a:endParaRPr lang="en-US" b="1" dirty="0"/>
        </a:p>
      </dgm:t>
    </dgm:pt>
    <dgm:pt modelId="{C989D255-14A8-495B-9510-EAEAC8E3B05C}" type="parTrans" cxnId="{1A800B5B-1A57-4036-8579-9C3069D699AF}">
      <dgm:prSet/>
      <dgm:spPr/>
      <dgm:t>
        <a:bodyPr/>
        <a:lstStyle/>
        <a:p>
          <a:endParaRPr lang="en-US"/>
        </a:p>
      </dgm:t>
    </dgm:pt>
    <dgm:pt modelId="{D76D3DCB-87DB-422E-9A64-2A0E21D4B808}" type="sibTrans" cxnId="{1A800B5B-1A57-4036-8579-9C3069D699AF}">
      <dgm:prSet/>
      <dgm:spPr/>
      <dgm:t>
        <a:bodyPr/>
        <a:lstStyle/>
        <a:p>
          <a:endParaRPr lang="en-US"/>
        </a:p>
      </dgm:t>
    </dgm:pt>
    <dgm:pt modelId="{48A891FA-6AB9-4944-AB61-0D54D6DF9E6D}">
      <dgm:prSet phldrT="[Text]"/>
      <dgm:spPr/>
      <dgm:t>
        <a:bodyPr/>
        <a:lstStyle/>
        <a:p>
          <a:r>
            <a:rPr lang="en-US" b="1" i="0" dirty="0"/>
            <a:t>Define Collection Rules</a:t>
          </a:r>
          <a:endParaRPr lang="en-US" b="1" dirty="0"/>
        </a:p>
      </dgm:t>
    </dgm:pt>
    <dgm:pt modelId="{C165E0A3-2581-48EF-8F77-30112CC5C2E1}" type="parTrans" cxnId="{154D7090-5C7D-452C-AC9A-3D0DF11965F4}">
      <dgm:prSet/>
      <dgm:spPr/>
      <dgm:t>
        <a:bodyPr/>
        <a:lstStyle/>
        <a:p>
          <a:endParaRPr lang="en-US"/>
        </a:p>
      </dgm:t>
    </dgm:pt>
    <dgm:pt modelId="{56A324C4-87BC-4658-8C9D-2573F4FD6717}" type="sibTrans" cxnId="{154D7090-5C7D-452C-AC9A-3D0DF11965F4}">
      <dgm:prSet/>
      <dgm:spPr/>
      <dgm:t>
        <a:bodyPr/>
        <a:lstStyle/>
        <a:p>
          <a:endParaRPr lang="en-US"/>
        </a:p>
      </dgm:t>
    </dgm:pt>
    <dgm:pt modelId="{C2B81309-3EAC-4A4A-A5DD-743D186E96B2}">
      <dgm:prSet phldrT="[Text]"/>
      <dgm:spPr/>
      <dgm:t>
        <a:bodyPr/>
        <a:lstStyle/>
        <a:p>
          <a:r>
            <a:rPr lang="en-US" b="1" i="0" dirty="0"/>
            <a:t>Process Priorities</a:t>
          </a:r>
          <a:endParaRPr lang="en-US" b="1" dirty="0"/>
        </a:p>
      </dgm:t>
    </dgm:pt>
    <dgm:pt modelId="{1576BBB1-E749-442A-9045-B3CD86A9A104}" type="parTrans" cxnId="{483F2A46-7892-4030-858E-3114FDA5D472}">
      <dgm:prSet/>
      <dgm:spPr/>
      <dgm:t>
        <a:bodyPr/>
        <a:lstStyle/>
        <a:p>
          <a:endParaRPr lang="en-US"/>
        </a:p>
      </dgm:t>
    </dgm:pt>
    <dgm:pt modelId="{33340B8C-DCE7-44CC-911E-4819588FFEFC}" type="sibTrans" cxnId="{483F2A46-7892-4030-858E-3114FDA5D472}">
      <dgm:prSet/>
      <dgm:spPr/>
      <dgm:t>
        <a:bodyPr/>
        <a:lstStyle/>
        <a:p>
          <a:endParaRPr lang="en-US"/>
        </a:p>
      </dgm:t>
    </dgm:pt>
    <dgm:pt modelId="{6E8CC1A3-0113-4802-9FA7-B1A00E19A185}">
      <dgm:prSet phldrT="[Text]"/>
      <dgm:spPr/>
      <dgm:t>
        <a:bodyPr/>
        <a:lstStyle/>
        <a:p>
          <a:r>
            <a:rPr lang="en-US" b="1" i="0" dirty="0"/>
            <a:t>Defining derivation of priorities</a:t>
          </a:r>
          <a:endParaRPr lang="en-US" b="1" dirty="0"/>
        </a:p>
      </dgm:t>
    </dgm:pt>
    <dgm:pt modelId="{F7E9EB20-B45D-4665-836F-92C2AF271153}" type="parTrans" cxnId="{73B7C689-10BE-4616-B735-1BA74BB114F2}">
      <dgm:prSet/>
      <dgm:spPr/>
      <dgm:t>
        <a:bodyPr/>
        <a:lstStyle/>
        <a:p>
          <a:endParaRPr lang="en-US"/>
        </a:p>
      </dgm:t>
    </dgm:pt>
    <dgm:pt modelId="{5EE8A1FE-6F70-4C22-98B1-02744C73F13C}" type="sibTrans" cxnId="{73B7C689-10BE-4616-B735-1BA74BB114F2}">
      <dgm:prSet/>
      <dgm:spPr/>
      <dgm:t>
        <a:bodyPr/>
        <a:lstStyle/>
        <a:p>
          <a:endParaRPr lang="en-US"/>
        </a:p>
      </dgm:t>
    </dgm:pt>
    <dgm:pt modelId="{0BE88638-1DCC-4FD2-AF22-B3479C6C5DE8}" type="pres">
      <dgm:prSet presAssocID="{F22D2556-9FCD-4451-BEF8-C93D6C3AD868}" presName="arrowDiagram" presStyleCnt="0">
        <dgm:presLayoutVars>
          <dgm:chMax val="5"/>
          <dgm:dir/>
          <dgm:resizeHandles val="exact"/>
        </dgm:presLayoutVars>
      </dgm:prSet>
      <dgm:spPr/>
    </dgm:pt>
    <dgm:pt modelId="{35A6F1E6-5736-48F2-9FB6-B62802660E21}" type="pres">
      <dgm:prSet presAssocID="{F22D2556-9FCD-4451-BEF8-C93D6C3AD868}" presName="arrow" presStyleLbl="bgShp" presStyleIdx="0" presStyleCnt="1" custScaleY="99964"/>
      <dgm:spPr/>
    </dgm:pt>
    <dgm:pt modelId="{06FE7E06-4239-444F-AE3C-D257B187F0DB}" type="pres">
      <dgm:prSet presAssocID="{F22D2556-9FCD-4451-BEF8-C93D6C3AD868}" presName="arrowDiagram4" presStyleCnt="0"/>
      <dgm:spPr/>
    </dgm:pt>
    <dgm:pt modelId="{C6E564C7-B4D2-4F10-9941-21E67285B7B0}" type="pres">
      <dgm:prSet presAssocID="{AA8A366A-9A47-4A1F-8EEA-FD7AC72BC2E3}" presName="bullet4a" presStyleLbl="node1" presStyleIdx="0" presStyleCnt="4"/>
      <dgm:spPr/>
    </dgm:pt>
    <dgm:pt modelId="{B31E4106-BC08-440C-AED9-7847C95CF889}" type="pres">
      <dgm:prSet presAssocID="{AA8A366A-9A47-4A1F-8EEA-FD7AC72BC2E3}" presName="textBox4a" presStyleLbl="revTx" presStyleIdx="0" presStyleCnt="4">
        <dgm:presLayoutVars>
          <dgm:bulletEnabled val="1"/>
        </dgm:presLayoutVars>
      </dgm:prSet>
      <dgm:spPr/>
    </dgm:pt>
    <dgm:pt modelId="{1F42AD02-C81A-4DE6-922F-80B4CF3F53AB}" type="pres">
      <dgm:prSet presAssocID="{48A891FA-6AB9-4944-AB61-0D54D6DF9E6D}" presName="bullet4b" presStyleLbl="node1" presStyleIdx="1" presStyleCnt="4"/>
      <dgm:spPr/>
    </dgm:pt>
    <dgm:pt modelId="{60CDE6F6-918B-422A-8C40-558BC24E0AF9}" type="pres">
      <dgm:prSet presAssocID="{48A891FA-6AB9-4944-AB61-0D54D6DF9E6D}" presName="textBox4b" presStyleLbl="revTx" presStyleIdx="1" presStyleCnt="4">
        <dgm:presLayoutVars>
          <dgm:bulletEnabled val="1"/>
        </dgm:presLayoutVars>
      </dgm:prSet>
      <dgm:spPr/>
    </dgm:pt>
    <dgm:pt modelId="{C2B3553A-BD22-442D-95D8-E9CF266BE15F}" type="pres">
      <dgm:prSet presAssocID="{C2B81309-3EAC-4A4A-A5DD-743D186E96B2}" presName="bullet4c" presStyleLbl="node1" presStyleIdx="2" presStyleCnt="4"/>
      <dgm:spPr/>
    </dgm:pt>
    <dgm:pt modelId="{5CDBC659-C7E2-4DE6-B99D-669FAF96E159}" type="pres">
      <dgm:prSet presAssocID="{C2B81309-3EAC-4A4A-A5DD-743D186E96B2}" presName="textBox4c" presStyleLbl="revTx" presStyleIdx="2" presStyleCnt="4">
        <dgm:presLayoutVars>
          <dgm:bulletEnabled val="1"/>
        </dgm:presLayoutVars>
      </dgm:prSet>
      <dgm:spPr/>
    </dgm:pt>
    <dgm:pt modelId="{639882AB-FA28-4207-A1A6-CA2B21A80283}" type="pres">
      <dgm:prSet presAssocID="{6E8CC1A3-0113-4802-9FA7-B1A00E19A185}" presName="bullet4d" presStyleLbl="node1" presStyleIdx="3" presStyleCnt="4" custLinFactNeighborY="-3430"/>
      <dgm:spPr/>
    </dgm:pt>
    <dgm:pt modelId="{E8E5EFB7-CC55-47CA-BD60-1AF1BCE763E8}" type="pres">
      <dgm:prSet presAssocID="{6E8CC1A3-0113-4802-9FA7-B1A00E19A185}" presName="textBox4d" presStyleLbl="revTx" presStyleIdx="3" presStyleCnt="4">
        <dgm:presLayoutVars>
          <dgm:bulletEnabled val="1"/>
        </dgm:presLayoutVars>
      </dgm:prSet>
      <dgm:spPr/>
    </dgm:pt>
  </dgm:ptLst>
  <dgm:cxnLst>
    <dgm:cxn modelId="{1A800B5B-1A57-4036-8579-9C3069D699AF}" srcId="{F22D2556-9FCD-4451-BEF8-C93D6C3AD868}" destId="{AA8A366A-9A47-4A1F-8EEA-FD7AC72BC2E3}" srcOrd="0" destOrd="0" parTransId="{C989D255-14A8-495B-9510-EAEAC8E3B05C}" sibTransId="{D76D3DCB-87DB-422E-9A64-2A0E21D4B808}"/>
    <dgm:cxn modelId="{483F2A46-7892-4030-858E-3114FDA5D472}" srcId="{F22D2556-9FCD-4451-BEF8-C93D6C3AD868}" destId="{C2B81309-3EAC-4A4A-A5DD-743D186E96B2}" srcOrd="2" destOrd="0" parTransId="{1576BBB1-E749-442A-9045-B3CD86A9A104}" sibTransId="{33340B8C-DCE7-44CC-911E-4819588FFEFC}"/>
    <dgm:cxn modelId="{2C0B597B-7681-4BCD-9C74-C72A78DF1E83}" type="presOf" srcId="{F22D2556-9FCD-4451-BEF8-C93D6C3AD868}" destId="{0BE88638-1DCC-4FD2-AF22-B3479C6C5DE8}" srcOrd="0" destOrd="0" presId="urn:microsoft.com/office/officeart/2005/8/layout/arrow2"/>
    <dgm:cxn modelId="{AA0F477D-4CCA-47BB-AEE9-D2C379775B13}" type="presOf" srcId="{C2B81309-3EAC-4A4A-A5DD-743D186E96B2}" destId="{5CDBC659-C7E2-4DE6-B99D-669FAF96E159}" srcOrd="0" destOrd="0" presId="urn:microsoft.com/office/officeart/2005/8/layout/arrow2"/>
    <dgm:cxn modelId="{73B7C689-10BE-4616-B735-1BA74BB114F2}" srcId="{F22D2556-9FCD-4451-BEF8-C93D6C3AD868}" destId="{6E8CC1A3-0113-4802-9FA7-B1A00E19A185}" srcOrd="3" destOrd="0" parTransId="{F7E9EB20-B45D-4665-836F-92C2AF271153}" sibTransId="{5EE8A1FE-6F70-4C22-98B1-02744C73F13C}"/>
    <dgm:cxn modelId="{154D7090-5C7D-452C-AC9A-3D0DF11965F4}" srcId="{F22D2556-9FCD-4451-BEF8-C93D6C3AD868}" destId="{48A891FA-6AB9-4944-AB61-0D54D6DF9E6D}" srcOrd="1" destOrd="0" parTransId="{C165E0A3-2581-48EF-8F77-30112CC5C2E1}" sibTransId="{56A324C4-87BC-4658-8C9D-2573F4FD6717}"/>
    <dgm:cxn modelId="{5E632DAC-1829-4670-9C83-29F39157A894}" type="presOf" srcId="{48A891FA-6AB9-4944-AB61-0D54D6DF9E6D}" destId="{60CDE6F6-918B-422A-8C40-558BC24E0AF9}" srcOrd="0" destOrd="0" presId="urn:microsoft.com/office/officeart/2005/8/layout/arrow2"/>
    <dgm:cxn modelId="{4C4D6DBB-8E07-41E8-B2E5-919DE0C53F76}" type="presOf" srcId="{6E8CC1A3-0113-4802-9FA7-B1A00E19A185}" destId="{E8E5EFB7-CC55-47CA-BD60-1AF1BCE763E8}" srcOrd="0" destOrd="0" presId="urn:microsoft.com/office/officeart/2005/8/layout/arrow2"/>
    <dgm:cxn modelId="{DB2856F2-D798-47C9-9C3B-86393FE44BBB}" type="presOf" srcId="{AA8A366A-9A47-4A1F-8EEA-FD7AC72BC2E3}" destId="{B31E4106-BC08-440C-AED9-7847C95CF889}" srcOrd="0" destOrd="0" presId="urn:microsoft.com/office/officeart/2005/8/layout/arrow2"/>
    <dgm:cxn modelId="{18929078-5C48-42EB-BA62-399EB8C93D00}" type="presParOf" srcId="{0BE88638-1DCC-4FD2-AF22-B3479C6C5DE8}" destId="{35A6F1E6-5736-48F2-9FB6-B62802660E21}" srcOrd="0" destOrd="0" presId="urn:microsoft.com/office/officeart/2005/8/layout/arrow2"/>
    <dgm:cxn modelId="{088EF73C-425F-41D8-9613-2033CC54834E}" type="presParOf" srcId="{0BE88638-1DCC-4FD2-AF22-B3479C6C5DE8}" destId="{06FE7E06-4239-444F-AE3C-D257B187F0DB}" srcOrd="1" destOrd="0" presId="urn:microsoft.com/office/officeart/2005/8/layout/arrow2"/>
    <dgm:cxn modelId="{286B9593-1E3A-46F5-A2AB-EE834606FF75}" type="presParOf" srcId="{06FE7E06-4239-444F-AE3C-D257B187F0DB}" destId="{C6E564C7-B4D2-4F10-9941-21E67285B7B0}" srcOrd="0" destOrd="0" presId="urn:microsoft.com/office/officeart/2005/8/layout/arrow2"/>
    <dgm:cxn modelId="{FFFDB394-E742-4ECB-96FF-1875BC62A504}" type="presParOf" srcId="{06FE7E06-4239-444F-AE3C-D257B187F0DB}" destId="{B31E4106-BC08-440C-AED9-7847C95CF889}" srcOrd="1" destOrd="0" presId="urn:microsoft.com/office/officeart/2005/8/layout/arrow2"/>
    <dgm:cxn modelId="{4889C0E1-70FB-407B-9CB3-FE06E23F05CB}" type="presParOf" srcId="{06FE7E06-4239-444F-AE3C-D257B187F0DB}" destId="{1F42AD02-C81A-4DE6-922F-80B4CF3F53AB}" srcOrd="2" destOrd="0" presId="urn:microsoft.com/office/officeart/2005/8/layout/arrow2"/>
    <dgm:cxn modelId="{5D09B345-96A9-4CD2-9429-7565C61BDF30}" type="presParOf" srcId="{06FE7E06-4239-444F-AE3C-D257B187F0DB}" destId="{60CDE6F6-918B-422A-8C40-558BC24E0AF9}" srcOrd="3" destOrd="0" presId="urn:microsoft.com/office/officeart/2005/8/layout/arrow2"/>
    <dgm:cxn modelId="{5317A38A-AD38-4D4F-9581-293A54E65466}" type="presParOf" srcId="{06FE7E06-4239-444F-AE3C-D257B187F0DB}" destId="{C2B3553A-BD22-442D-95D8-E9CF266BE15F}" srcOrd="4" destOrd="0" presId="urn:microsoft.com/office/officeart/2005/8/layout/arrow2"/>
    <dgm:cxn modelId="{32C9377B-81B6-42B1-B58B-5A37E2706CF9}" type="presParOf" srcId="{06FE7E06-4239-444F-AE3C-D257B187F0DB}" destId="{5CDBC659-C7E2-4DE6-B99D-669FAF96E159}" srcOrd="5" destOrd="0" presId="urn:microsoft.com/office/officeart/2005/8/layout/arrow2"/>
    <dgm:cxn modelId="{D22A2DF6-CD97-49A0-A547-C997544D043F}" type="presParOf" srcId="{06FE7E06-4239-444F-AE3C-D257B187F0DB}" destId="{639882AB-FA28-4207-A1A6-CA2B21A80283}" srcOrd="6" destOrd="0" presId="urn:microsoft.com/office/officeart/2005/8/layout/arrow2"/>
    <dgm:cxn modelId="{29854783-7159-41FD-9FDB-FDFA6A44DCCD}" type="presParOf" srcId="{06FE7E06-4239-444F-AE3C-D257B187F0DB}" destId="{E8E5EFB7-CC55-47CA-BD60-1AF1BCE763E8}"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25A784-916A-43FE-A73C-A75FEA8F2BA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365BC8F-8236-4932-8C70-83AB04350DF5}">
      <dgm:prSet phldrT="[Text]"/>
      <dgm:spPr/>
      <dgm:t>
        <a:bodyPr/>
        <a:lstStyle/>
        <a:p>
          <a:r>
            <a:rPr lang="en-US" dirty="0"/>
            <a:t>Case Creation</a:t>
          </a:r>
        </a:p>
      </dgm:t>
    </dgm:pt>
    <dgm:pt modelId="{049AEB3E-7321-4687-8654-DF4CF279EB3C}" type="parTrans" cxnId="{DF283AC5-286A-47D0-A9FC-0FA69F917DD9}">
      <dgm:prSet/>
      <dgm:spPr/>
      <dgm:t>
        <a:bodyPr/>
        <a:lstStyle/>
        <a:p>
          <a:endParaRPr lang="en-US"/>
        </a:p>
      </dgm:t>
    </dgm:pt>
    <dgm:pt modelId="{D6BF6DF1-9F74-4516-A756-08A1BA80E9F7}" type="sibTrans" cxnId="{DF283AC5-286A-47D0-A9FC-0FA69F917DD9}">
      <dgm:prSet/>
      <dgm:spPr/>
      <dgm:t>
        <a:bodyPr/>
        <a:lstStyle/>
        <a:p>
          <a:endParaRPr lang="en-US"/>
        </a:p>
      </dgm:t>
    </dgm:pt>
    <dgm:pt modelId="{6C115574-42DB-4B8C-945C-00CA059D7C92}">
      <dgm:prSet phldrT="[Text]"/>
      <dgm:spPr/>
      <dgm:t>
        <a:bodyPr/>
        <a:lstStyle/>
        <a:p>
          <a:r>
            <a:rPr lang="en-US" dirty="0"/>
            <a:t>Automatic</a:t>
          </a:r>
        </a:p>
      </dgm:t>
    </dgm:pt>
    <dgm:pt modelId="{1EF889FD-8FA7-480C-A26A-B3D9709B76B3}" type="parTrans" cxnId="{0F537B93-B7B8-4791-8186-1F4BEF73079E}">
      <dgm:prSet/>
      <dgm:spPr/>
      <dgm:t>
        <a:bodyPr/>
        <a:lstStyle/>
        <a:p>
          <a:endParaRPr lang="en-US"/>
        </a:p>
      </dgm:t>
    </dgm:pt>
    <dgm:pt modelId="{9DCCCCBE-D955-4657-AF52-357687F3325A}" type="sibTrans" cxnId="{0F537B93-B7B8-4791-8186-1F4BEF73079E}">
      <dgm:prSet/>
      <dgm:spPr/>
      <dgm:t>
        <a:bodyPr/>
        <a:lstStyle/>
        <a:p>
          <a:endParaRPr lang="en-US"/>
        </a:p>
      </dgm:t>
    </dgm:pt>
    <dgm:pt modelId="{5C9BAAE1-DA34-4312-9338-A25240271E41}">
      <dgm:prSet phldrT="[Text]"/>
      <dgm:spPr/>
      <dgm:t>
        <a:bodyPr/>
        <a:lstStyle/>
        <a:p>
          <a:r>
            <a:rPr lang="en-US" dirty="0"/>
            <a:t>Under Payment</a:t>
          </a:r>
        </a:p>
      </dgm:t>
    </dgm:pt>
    <dgm:pt modelId="{C051DD21-3DE4-44F8-95FC-BDBAC01979E2}" type="parTrans" cxnId="{EC22249A-B2F5-4AB4-85B9-58375C7550B0}">
      <dgm:prSet/>
      <dgm:spPr/>
      <dgm:t>
        <a:bodyPr/>
        <a:lstStyle/>
        <a:p>
          <a:endParaRPr lang="en-US"/>
        </a:p>
      </dgm:t>
    </dgm:pt>
    <dgm:pt modelId="{AA55EB04-1CD1-44BD-B5C4-B953E8920263}" type="sibTrans" cxnId="{EC22249A-B2F5-4AB4-85B9-58375C7550B0}">
      <dgm:prSet/>
      <dgm:spPr/>
      <dgm:t>
        <a:bodyPr/>
        <a:lstStyle/>
        <a:p>
          <a:endParaRPr lang="en-US"/>
        </a:p>
      </dgm:t>
    </dgm:pt>
    <dgm:pt modelId="{239492E9-AAAD-40FE-A4B4-11D27FD0609F}">
      <dgm:prSet phldrT="[Text]"/>
      <dgm:spPr/>
      <dgm:t>
        <a:bodyPr/>
        <a:lstStyle/>
        <a:p>
          <a:r>
            <a:rPr lang="en-US" dirty="0"/>
            <a:t>Dunning</a:t>
          </a:r>
        </a:p>
      </dgm:t>
    </dgm:pt>
    <dgm:pt modelId="{CB9B20C7-7C47-41B8-8596-2196C421EC78}" type="parTrans" cxnId="{D4963DEB-5797-4ED8-833C-53EEE2D9DD88}">
      <dgm:prSet/>
      <dgm:spPr/>
      <dgm:t>
        <a:bodyPr/>
        <a:lstStyle/>
        <a:p>
          <a:endParaRPr lang="en-US"/>
        </a:p>
      </dgm:t>
    </dgm:pt>
    <dgm:pt modelId="{607929E4-1EED-45D9-9B02-783115A5AED0}" type="sibTrans" cxnId="{D4963DEB-5797-4ED8-833C-53EEE2D9DD88}">
      <dgm:prSet/>
      <dgm:spPr/>
      <dgm:t>
        <a:bodyPr/>
        <a:lstStyle/>
        <a:p>
          <a:endParaRPr lang="en-US"/>
        </a:p>
      </dgm:t>
    </dgm:pt>
    <dgm:pt modelId="{2CCADA11-5C11-4D9E-A715-CE21C644F408}">
      <dgm:prSet phldrT="[Text]"/>
      <dgm:spPr/>
      <dgm:t>
        <a:bodyPr/>
        <a:lstStyle/>
        <a:p>
          <a:r>
            <a:rPr lang="en-US" dirty="0"/>
            <a:t>Manual</a:t>
          </a:r>
        </a:p>
      </dgm:t>
    </dgm:pt>
    <dgm:pt modelId="{2B45BB7D-8C73-48F9-8899-D50142D3E57E}" type="parTrans" cxnId="{15EE7963-2E48-4B91-8A90-C4E7930F61DE}">
      <dgm:prSet/>
      <dgm:spPr/>
      <dgm:t>
        <a:bodyPr/>
        <a:lstStyle/>
        <a:p>
          <a:endParaRPr lang="en-US"/>
        </a:p>
      </dgm:t>
    </dgm:pt>
    <dgm:pt modelId="{30202B9D-F907-4B6A-9051-687C11BA2537}" type="sibTrans" cxnId="{15EE7963-2E48-4B91-8A90-C4E7930F61DE}">
      <dgm:prSet/>
      <dgm:spPr/>
      <dgm:t>
        <a:bodyPr/>
        <a:lstStyle/>
        <a:p>
          <a:endParaRPr lang="en-US"/>
        </a:p>
      </dgm:t>
    </dgm:pt>
    <dgm:pt modelId="{C5C77049-F03A-4C38-AAAB-2CEE18294C39}">
      <dgm:prSet phldrT="[Text]"/>
      <dgm:spPr/>
      <dgm:t>
        <a:bodyPr/>
        <a:lstStyle/>
        <a:p>
          <a:r>
            <a:rPr lang="en-US" dirty="0"/>
            <a:t>Customer Line Item</a:t>
          </a:r>
        </a:p>
      </dgm:t>
    </dgm:pt>
    <dgm:pt modelId="{3B9CC1C2-9690-4E84-82A7-FF5EB41A1046}" type="parTrans" cxnId="{CBEFCC60-492E-46A1-80AB-01268BAAD1B7}">
      <dgm:prSet/>
      <dgm:spPr/>
      <dgm:t>
        <a:bodyPr/>
        <a:lstStyle/>
        <a:p>
          <a:endParaRPr lang="en-US"/>
        </a:p>
      </dgm:t>
    </dgm:pt>
    <dgm:pt modelId="{C994BC15-6A2A-4613-A937-24EC6329F1F2}" type="sibTrans" cxnId="{CBEFCC60-492E-46A1-80AB-01268BAAD1B7}">
      <dgm:prSet/>
      <dgm:spPr/>
      <dgm:t>
        <a:bodyPr/>
        <a:lstStyle/>
        <a:p>
          <a:endParaRPr lang="en-US"/>
        </a:p>
      </dgm:t>
    </dgm:pt>
    <dgm:pt modelId="{96D95E37-F59C-45AE-9D02-6A13EB404FAE}" type="pres">
      <dgm:prSet presAssocID="{9F25A784-916A-43FE-A73C-A75FEA8F2BA2}" presName="hierChild1" presStyleCnt="0">
        <dgm:presLayoutVars>
          <dgm:chPref val="1"/>
          <dgm:dir/>
          <dgm:animOne val="branch"/>
          <dgm:animLvl val="lvl"/>
          <dgm:resizeHandles/>
        </dgm:presLayoutVars>
      </dgm:prSet>
      <dgm:spPr/>
    </dgm:pt>
    <dgm:pt modelId="{2D6C88C8-AF4B-4979-9BD9-BAB32F3B15ED}" type="pres">
      <dgm:prSet presAssocID="{D365BC8F-8236-4932-8C70-83AB04350DF5}" presName="hierRoot1" presStyleCnt="0"/>
      <dgm:spPr/>
    </dgm:pt>
    <dgm:pt modelId="{AB938A38-7552-43BE-BF2B-F051BDCF4205}" type="pres">
      <dgm:prSet presAssocID="{D365BC8F-8236-4932-8C70-83AB04350DF5}" presName="composite" presStyleCnt="0"/>
      <dgm:spPr/>
    </dgm:pt>
    <dgm:pt modelId="{6907D9F9-5B9F-4515-812A-53A466698751}" type="pres">
      <dgm:prSet presAssocID="{D365BC8F-8236-4932-8C70-83AB04350DF5}" presName="background" presStyleLbl="node0" presStyleIdx="0" presStyleCnt="1"/>
      <dgm:spPr/>
    </dgm:pt>
    <dgm:pt modelId="{B8F8B362-0179-49F7-8A7D-D772598EA013}" type="pres">
      <dgm:prSet presAssocID="{D365BC8F-8236-4932-8C70-83AB04350DF5}" presName="text" presStyleLbl="fgAcc0" presStyleIdx="0" presStyleCnt="1">
        <dgm:presLayoutVars>
          <dgm:chPref val="3"/>
        </dgm:presLayoutVars>
      </dgm:prSet>
      <dgm:spPr/>
    </dgm:pt>
    <dgm:pt modelId="{977D158A-80CC-42EE-8330-A1A4E5FFCB5D}" type="pres">
      <dgm:prSet presAssocID="{D365BC8F-8236-4932-8C70-83AB04350DF5}" presName="hierChild2" presStyleCnt="0"/>
      <dgm:spPr/>
    </dgm:pt>
    <dgm:pt modelId="{F7A57A23-C00F-468D-B8EB-DE67936B762D}" type="pres">
      <dgm:prSet presAssocID="{1EF889FD-8FA7-480C-A26A-B3D9709B76B3}" presName="Name10" presStyleLbl="parChTrans1D2" presStyleIdx="0" presStyleCnt="2"/>
      <dgm:spPr/>
    </dgm:pt>
    <dgm:pt modelId="{77CCBF9F-046B-401A-A737-06B3EC4F78D7}" type="pres">
      <dgm:prSet presAssocID="{6C115574-42DB-4B8C-945C-00CA059D7C92}" presName="hierRoot2" presStyleCnt="0"/>
      <dgm:spPr/>
    </dgm:pt>
    <dgm:pt modelId="{0AB20E28-1E64-4E39-8BC2-46154D10B2F7}" type="pres">
      <dgm:prSet presAssocID="{6C115574-42DB-4B8C-945C-00CA059D7C92}" presName="composite2" presStyleCnt="0"/>
      <dgm:spPr/>
    </dgm:pt>
    <dgm:pt modelId="{7D86D95F-A112-492C-9E50-9122886C10D6}" type="pres">
      <dgm:prSet presAssocID="{6C115574-42DB-4B8C-945C-00CA059D7C92}" presName="background2" presStyleLbl="node2" presStyleIdx="0" presStyleCnt="2"/>
      <dgm:spPr/>
    </dgm:pt>
    <dgm:pt modelId="{09D02073-1BB9-4D7E-B591-22C301B7800F}" type="pres">
      <dgm:prSet presAssocID="{6C115574-42DB-4B8C-945C-00CA059D7C92}" presName="text2" presStyleLbl="fgAcc2" presStyleIdx="0" presStyleCnt="2">
        <dgm:presLayoutVars>
          <dgm:chPref val="3"/>
        </dgm:presLayoutVars>
      </dgm:prSet>
      <dgm:spPr/>
    </dgm:pt>
    <dgm:pt modelId="{F0C6C948-3B7E-4075-8525-8D28BF6448FE}" type="pres">
      <dgm:prSet presAssocID="{6C115574-42DB-4B8C-945C-00CA059D7C92}" presName="hierChild3" presStyleCnt="0"/>
      <dgm:spPr/>
    </dgm:pt>
    <dgm:pt modelId="{7C99C3D3-9ADA-4408-BE24-80E6785CCCFD}" type="pres">
      <dgm:prSet presAssocID="{C051DD21-3DE4-44F8-95FC-BDBAC01979E2}" presName="Name17" presStyleLbl="parChTrans1D3" presStyleIdx="0" presStyleCnt="3"/>
      <dgm:spPr/>
    </dgm:pt>
    <dgm:pt modelId="{667FD52E-007E-4CF4-94FC-7C040C4AE071}" type="pres">
      <dgm:prSet presAssocID="{5C9BAAE1-DA34-4312-9338-A25240271E41}" presName="hierRoot3" presStyleCnt="0"/>
      <dgm:spPr/>
    </dgm:pt>
    <dgm:pt modelId="{12FBA433-0624-4DB9-A45E-64BE4BE4C57C}" type="pres">
      <dgm:prSet presAssocID="{5C9BAAE1-DA34-4312-9338-A25240271E41}" presName="composite3" presStyleCnt="0"/>
      <dgm:spPr/>
    </dgm:pt>
    <dgm:pt modelId="{2AD6DDAB-E1B5-4A3A-899F-7DF08D794E17}" type="pres">
      <dgm:prSet presAssocID="{5C9BAAE1-DA34-4312-9338-A25240271E41}" presName="background3" presStyleLbl="node3" presStyleIdx="0" presStyleCnt="3"/>
      <dgm:spPr/>
    </dgm:pt>
    <dgm:pt modelId="{9351987D-116E-4F18-A40F-48929DF21C81}" type="pres">
      <dgm:prSet presAssocID="{5C9BAAE1-DA34-4312-9338-A25240271E41}" presName="text3" presStyleLbl="fgAcc3" presStyleIdx="0" presStyleCnt="3">
        <dgm:presLayoutVars>
          <dgm:chPref val="3"/>
        </dgm:presLayoutVars>
      </dgm:prSet>
      <dgm:spPr/>
    </dgm:pt>
    <dgm:pt modelId="{EF792417-3DF7-4CF1-9FF2-E441E47F7CF4}" type="pres">
      <dgm:prSet presAssocID="{5C9BAAE1-DA34-4312-9338-A25240271E41}" presName="hierChild4" presStyleCnt="0"/>
      <dgm:spPr/>
    </dgm:pt>
    <dgm:pt modelId="{E33831FD-467F-43DC-AEAD-2D1FC66E4F9B}" type="pres">
      <dgm:prSet presAssocID="{CB9B20C7-7C47-41B8-8596-2196C421EC78}" presName="Name17" presStyleLbl="parChTrans1D3" presStyleIdx="1" presStyleCnt="3"/>
      <dgm:spPr/>
    </dgm:pt>
    <dgm:pt modelId="{EF6026DE-9E2F-4EE9-8C5B-9B49469ADB0B}" type="pres">
      <dgm:prSet presAssocID="{239492E9-AAAD-40FE-A4B4-11D27FD0609F}" presName="hierRoot3" presStyleCnt="0"/>
      <dgm:spPr/>
    </dgm:pt>
    <dgm:pt modelId="{E758B777-B2EF-407D-9006-C4C5A7C2C816}" type="pres">
      <dgm:prSet presAssocID="{239492E9-AAAD-40FE-A4B4-11D27FD0609F}" presName="composite3" presStyleCnt="0"/>
      <dgm:spPr/>
    </dgm:pt>
    <dgm:pt modelId="{C3DEB225-1033-4530-8518-AB73F26F5153}" type="pres">
      <dgm:prSet presAssocID="{239492E9-AAAD-40FE-A4B4-11D27FD0609F}" presName="background3" presStyleLbl="node3" presStyleIdx="1" presStyleCnt="3"/>
      <dgm:spPr/>
    </dgm:pt>
    <dgm:pt modelId="{ADCA6626-5674-4E43-925C-263E9124AA37}" type="pres">
      <dgm:prSet presAssocID="{239492E9-AAAD-40FE-A4B4-11D27FD0609F}" presName="text3" presStyleLbl="fgAcc3" presStyleIdx="1" presStyleCnt="3">
        <dgm:presLayoutVars>
          <dgm:chPref val="3"/>
        </dgm:presLayoutVars>
      </dgm:prSet>
      <dgm:spPr/>
    </dgm:pt>
    <dgm:pt modelId="{F74A7790-C1C5-4379-8C44-763C9A4CA327}" type="pres">
      <dgm:prSet presAssocID="{239492E9-AAAD-40FE-A4B4-11D27FD0609F}" presName="hierChild4" presStyleCnt="0"/>
      <dgm:spPr/>
    </dgm:pt>
    <dgm:pt modelId="{FA8C1A45-0F64-4971-B7E1-B97DE2DA7F63}" type="pres">
      <dgm:prSet presAssocID="{2B45BB7D-8C73-48F9-8899-D50142D3E57E}" presName="Name10" presStyleLbl="parChTrans1D2" presStyleIdx="1" presStyleCnt="2"/>
      <dgm:spPr/>
    </dgm:pt>
    <dgm:pt modelId="{71B06A5A-61AD-48BD-953E-3C47C9F2BCA5}" type="pres">
      <dgm:prSet presAssocID="{2CCADA11-5C11-4D9E-A715-CE21C644F408}" presName="hierRoot2" presStyleCnt="0"/>
      <dgm:spPr/>
    </dgm:pt>
    <dgm:pt modelId="{E8146797-4C2C-4316-964E-A743E7D4CBED}" type="pres">
      <dgm:prSet presAssocID="{2CCADA11-5C11-4D9E-A715-CE21C644F408}" presName="composite2" presStyleCnt="0"/>
      <dgm:spPr/>
    </dgm:pt>
    <dgm:pt modelId="{3559C62C-9C98-4601-9346-816C1B63EF1A}" type="pres">
      <dgm:prSet presAssocID="{2CCADA11-5C11-4D9E-A715-CE21C644F408}" presName="background2" presStyleLbl="node2" presStyleIdx="1" presStyleCnt="2"/>
      <dgm:spPr/>
    </dgm:pt>
    <dgm:pt modelId="{E22C7DB2-F046-4FBD-A909-F00E551C507C}" type="pres">
      <dgm:prSet presAssocID="{2CCADA11-5C11-4D9E-A715-CE21C644F408}" presName="text2" presStyleLbl="fgAcc2" presStyleIdx="1" presStyleCnt="2">
        <dgm:presLayoutVars>
          <dgm:chPref val="3"/>
        </dgm:presLayoutVars>
      </dgm:prSet>
      <dgm:spPr/>
    </dgm:pt>
    <dgm:pt modelId="{EC4451CC-9E16-4BF5-8BC4-EAA0F3C625E8}" type="pres">
      <dgm:prSet presAssocID="{2CCADA11-5C11-4D9E-A715-CE21C644F408}" presName="hierChild3" presStyleCnt="0"/>
      <dgm:spPr/>
    </dgm:pt>
    <dgm:pt modelId="{307CE279-F69F-41B3-AB27-2239FE5AC0D8}" type="pres">
      <dgm:prSet presAssocID="{3B9CC1C2-9690-4E84-82A7-FF5EB41A1046}" presName="Name17" presStyleLbl="parChTrans1D3" presStyleIdx="2" presStyleCnt="3"/>
      <dgm:spPr/>
    </dgm:pt>
    <dgm:pt modelId="{07383A33-7ED6-44E9-8360-45D2AF4C23F6}" type="pres">
      <dgm:prSet presAssocID="{C5C77049-F03A-4C38-AAAB-2CEE18294C39}" presName="hierRoot3" presStyleCnt="0"/>
      <dgm:spPr/>
    </dgm:pt>
    <dgm:pt modelId="{74E08F2A-29C8-49B0-B1B7-498DE0AB8B63}" type="pres">
      <dgm:prSet presAssocID="{C5C77049-F03A-4C38-AAAB-2CEE18294C39}" presName="composite3" presStyleCnt="0"/>
      <dgm:spPr/>
    </dgm:pt>
    <dgm:pt modelId="{5C10C6D5-C788-4F8D-91F1-F5F9964D93C3}" type="pres">
      <dgm:prSet presAssocID="{C5C77049-F03A-4C38-AAAB-2CEE18294C39}" presName="background3" presStyleLbl="node3" presStyleIdx="2" presStyleCnt="3"/>
      <dgm:spPr/>
    </dgm:pt>
    <dgm:pt modelId="{7A118A0B-C3BB-41A8-BA0E-CC305C51099F}" type="pres">
      <dgm:prSet presAssocID="{C5C77049-F03A-4C38-AAAB-2CEE18294C39}" presName="text3" presStyleLbl="fgAcc3" presStyleIdx="2" presStyleCnt="3">
        <dgm:presLayoutVars>
          <dgm:chPref val="3"/>
        </dgm:presLayoutVars>
      </dgm:prSet>
      <dgm:spPr/>
    </dgm:pt>
    <dgm:pt modelId="{0DBA6466-B03F-4CAE-A458-4E496CE65AD6}" type="pres">
      <dgm:prSet presAssocID="{C5C77049-F03A-4C38-AAAB-2CEE18294C39}" presName="hierChild4" presStyleCnt="0"/>
      <dgm:spPr/>
    </dgm:pt>
  </dgm:ptLst>
  <dgm:cxnLst>
    <dgm:cxn modelId="{48025503-C269-478D-84E0-68C6BCEEE4FF}" type="presOf" srcId="{239492E9-AAAD-40FE-A4B4-11D27FD0609F}" destId="{ADCA6626-5674-4E43-925C-263E9124AA37}" srcOrd="0" destOrd="0" presId="urn:microsoft.com/office/officeart/2005/8/layout/hierarchy1"/>
    <dgm:cxn modelId="{363C8805-EBF1-4614-94A5-D48C8B2586A5}" type="presOf" srcId="{9F25A784-916A-43FE-A73C-A75FEA8F2BA2}" destId="{96D95E37-F59C-45AE-9D02-6A13EB404FAE}" srcOrd="0" destOrd="0" presId="urn:microsoft.com/office/officeart/2005/8/layout/hierarchy1"/>
    <dgm:cxn modelId="{DA0DB832-8574-4BBF-B992-4086FFE0ED26}" type="presOf" srcId="{D365BC8F-8236-4932-8C70-83AB04350DF5}" destId="{B8F8B362-0179-49F7-8A7D-D772598EA013}" srcOrd="0" destOrd="0" presId="urn:microsoft.com/office/officeart/2005/8/layout/hierarchy1"/>
    <dgm:cxn modelId="{C9A8905B-FF5C-447C-A689-95C91F83DBC3}" type="presOf" srcId="{CB9B20C7-7C47-41B8-8596-2196C421EC78}" destId="{E33831FD-467F-43DC-AEAD-2D1FC66E4F9B}" srcOrd="0" destOrd="0" presId="urn:microsoft.com/office/officeart/2005/8/layout/hierarchy1"/>
    <dgm:cxn modelId="{CBEFCC60-492E-46A1-80AB-01268BAAD1B7}" srcId="{2CCADA11-5C11-4D9E-A715-CE21C644F408}" destId="{C5C77049-F03A-4C38-AAAB-2CEE18294C39}" srcOrd="0" destOrd="0" parTransId="{3B9CC1C2-9690-4E84-82A7-FF5EB41A1046}" sibTransId="{C994BC15-6A2A-4613-A937-24EC6329F1F2}"/>
    <dgm:cxn modelId="{15EE7963-2E48-4B91-8A90-C4E7930F61DE}" srcId="{D365BC8F-8236-4932-8C70-83AB04350DF5}" destId="{2CCADA11-5C11-4D9E-A715-CE21C644F408}" srcOrd="1" destOrd="0" parTransId="{2B45BB7D-8C73-48F9-8899-D50142D3E57E}" sibTransId="{30202B9D-F907-4B6A-9051-687C11BA2537}"/>
    <dgm:cxn modelId="{CBE71651-968E-4B12-834E-D1F67246ED50}" type="presOf" srcId="{1EF889FD-8FA7-480C-A26A-B3D9709B76B3}" destId="{F7A57A23-C00F-468D-B8EB-DE67936B762D}" srcOrd="0" destOrd="0" presId="urn:microsoft.com/office/officeart/2005/8/layout/hierarchy1"/>
    <dgm:cxn modelId="{F8811A75-9E97-4DD6-9450-3CA4F4529097}" type="presOf" srcId="{C051DD21-3DE4-44F8-95FC-BDBAC01979E2}" destId="{7C99C3D3-9ADA-4408-BE24-80E6785CCCFD}" srcOrd="0" destOrd="0" presId="urn:microsoft.com/office/officeart/2005/8/layout/hierarchy1"/>
    <dgm:cxn modelId="{42A27275-2751-42D1-9BC2-A99383F3800A}" type="presOf" srcId="{2CCADA11-5C11-4D9E-A715-CE21C644F408}" destId="{E22C7DB2-F046-4FBD-A909-F00E551C507C}" srcOrd="0" destOrd="0" presId="urn:microsoft.com/office/officeart/2005/8/layout/hierarchy1"/>
    <dgm:cxn modelId="{0353F059-63AD-4430-AFC5-397C29FF813F}" type="presOf" srcId="{6C115574-42DB-4B8C-945C-00CA059D7C92}" destId="{09D02073-1BB9-4D7E-B591-22C301B7800F}" srcOrd="0" destOrd="0" presId="urn:microsoft.com/office/officeart/2005/8/layout/hierarchy1"/>
    <dgm:cxn modelId="{0F537B93-B7B8-4791-8186-1F4BEF73079E}" srcId="{D365BC8F-8236-4932-8C70-83AB04350DF5}" destId="{6C115574-42DB-4B8C-945C-00CA059D7C92}" srcOrd="0" destOrd="0" parTransId="{1EF889FD-8FA7-480C-A26A-B3D9709B76B3}" sibTransId="{9DCCCCBE-D955-4657-AF52-357687F3325A}"/>
    <dgm:cxn modelId="{EC22249A-B2F5-4AB4-85B9-58375C7550B0}" srcId="{6C115574-42DB-4B8C-945C-00CA059D7C92}" destId="{5C9BAAE1-DA34-4312-9338-A25240271E41}" srcOrd="0" destOrd="0" parTransId="{C051DD21-3DE4-44F8-95FC-BDBAC01979E2}" sibTransId="{AA55EB04-1CD1-44BD-B5C4-B953E8920263}"/>
    <dgm:cxn modelId="{C478229B-5857-48B6-9E7B-2C1B0221D290}" type="presOf" srcId="{2B45BB7D-8C73-48F9-8899-D50142D3E57E}" destId="{FA8C1A45-0F64-4971-B7E1-B97DE2DA7F63}" srcOrd="0" destOrd="0" presId="urn:microsoft.com/office/officeart/2005/8/layout/hierarchy1"/>
    <dgm:cxn modelId="{DCED54B2-8C2B-4D12-B625-D40FADA29677}" type="presOf" srcId="{5C9BAAE1-DA34-4312-9338-A25240271E41}" destId="{9351987D-116E-4F18-A40F-48929DF21C81}" srcOrd="0" destOrd="0" presId="urn:microsoft.com/office/officeart/2005/8/layout/hierarchy1"/>
    <dgm:cxn modelId="{DF283AC5-286A-47D0-A9FC-0FA69F917DD9}" srcId="{9F25A784-916A-43FE-A73C-A75FEA8F2BA2}" destId="{D365BC8F-8236-4932-8C70-83AB04350DF5}" srcOrd="0" destOrd="0" parTransId="{049AEB3E-7321-4687-8654-DF4CF279EB3C}" sibTransId="{D6BF6DF1-9F74-4516-A756-08A1BA80E9F7}"/>
    <dgm:cxn modelId="{21DE53CC-C73E-4D66-91EB-98F0F631B1A8}" type="presOf" srcId="{C5C77049-F03A-4C38-AAAB-2CEE18294C39}" destId="{7A118A0B-C3BB-41A8-BA0E-CC305C51099F}" srcOrd="0" destOrd="0" presId="urn:microsoft.com/office/officeart/2005/8/layout/hierarchy1"/>
    <dgm:cxn modelId="{D4963DEB-5797-4ED8-833C-53EEE2D9DD88}" srcId="{6C115574-42DB-4B8C-945C-00CA059D7C92}" destId="{239492E9-AAAD-40FE-A4B4-11D27FD0609F}" srcOrd="1" destOrd="0" parTransId="{CB9B20C7-7C47-41B8-8596-2196C421EC78}" sibTransId="{607929E4-1EED-45D9-9B02-783115A5AED0}"/>
    <dgm:cxn modelId="{433DCBFA-0915-4482-82C7-D10830B512CE}" type="presOf" srcId="{3B9CC1C2-9690-4E84-82A7-FF5EB41A1046}" destId="{307CE279-F69F-41B3-AB27-2239FE5AC0D8}" srcOrd="0" destOrd="0" presId="urn:microsoft.com/office/officeart/2005/8/layout/hierarchy1"/>
    <dgm:cxn modelId="{10AC2BBE-378A-4143-A212-53F2EFF75BFC}" type="presParOf" srcId="{96D95E37-F59C-45AE-9D02-6A13EB404FAE}" destId="{2D6C88C8-AF4B-4979-9BD9-BAB32F3B15ED}" srcOrd="0" destOrd="0" presId="urn:microsoft.com/office/officeart/2005/8/layout/hierarchy1"/>
    <dgm:cxn modelId="{607D4FBF-204F-4AC8-B225-8BFA95BB2948}" type="presParOf" srcId="{2D6C88C8-AF4B-4979-9BD9-BAB32F3B15ED}" destId="{AB938A38-7552-43BE-BF2B-F051BDCF4205}" srcOrd="0" destOrd="0" presId="urn:microsoft.com/office/officeart/2005/8/layout/hierarchy1"/>
    <dgm:cxn modelId="{79AFCF8F-C4EE-42EA-B4E1-F5AE66798941}" type="presParOf" srcId="{AB938A38-7552-43BE-BF2B-F051BDCF4205}" destId="{6907D9F9-5B9F-4515-812A-53A466698751}" srcOrd="0" destOrd="0" presId="urn:microsoft.com/office/officeart/2005/8/layout/hierarchy1"/>
    <dgm:cxn modelId="{C5EE20B4-64BC-46CC-B8DF-AD9F4C2C951B}" type="presParOf" srcId="{AB938A38-7552-43BE-BF2B-F051BDCF4205}" destId="{B8F8B362-0179-49F7-8A7D-D772598EA013}" srcOrd="1" destOrd="0" presId="urn:microsoft.com/office/officeart/2005/8/layout/hierarchy1"/>
    <dgm:cxn modelId="{08044549-B3C8-4AE3-8410-1F9D1CBAB2E3}" type="presParOf" srcId="{2D6C88C8-AF4B-4979-9BD9-BAB32F3B15ED}" destId="{977D158A-80CC-42EE-8330-A1A4E5FFCB5D}" srcOrd="1" destOrd="0" presId="urn:microsoft.com/office/officeart/2005/8/layout/hierarchy1"/>
    <dgm:cxn modelId="{409CD611-D699-4690-9F05-81F193B2FA6C}" type="presParOf" srcId="{977D158A-80CC-42EE-8330-A1A4E5FFCB5D}" destId="{F7A57A23-C00F-468D-B8EB-DE67936B762D}" srcOrd="0" destOrd="0" presId="urn:microsoft.com/office/officeart/2005/8/layout/hierarchy1"/>
    <dgm:cxn modelId="{853705A0-8C1A-4C99-9DFD-E4CEBC5A094D}" type="presParOf" srcId="{977D158A-80CC-42EE-8330-A1A4E5FFCB5D}" destId="{77CCBF9F-046B-401A-A737-06B3EC4F78D7}" srcOrd="1" destOrd="0" presId="urn:microsoft.com/office/officeart/2005/8/layout/hierarchy1"/>
    <dgm:cxn modelId="{0AFF5FC0-2680-4DC0-AECD-D8EE55E43945}" type="presParOf" srcId="{77CCBF9F-046B-401A-A737-06B3EC4F78D7}" destId="{0AB20E28-1E64-4E39-8BC2-46154D10B2F7}" srcOrd="0" destOrd="0" presId="urn:microsoft.com/office/officeart/2005/8/layout/hierarchy1"/>
    <dgm:cxn modelId="{6D9AF197-8EAC-4C51-9CD1-99C9A70ABBC7}" type="presParOf" srcId="{0AB20E28-1E64-4E39-8BC2-46154D10B2F7}" destId="{7D86D95F-A112-492C-9E50-9122886C10D6}" srcOrd="0" destOrd="0" presId="urn:microsoft.com/office/officeart/2005/8/layout/hierarchy1"/>
    <dgm:cxn modelId="{97DA03BC-821B-4E99-B57E-FC464503C87B}" type="presParOf" srcId="{0AB20E28-1E64-4E39-8BC2-46154D10B2F7}" destId="{09D02073-1BB9-4D7E-B591-22C301B7800F}" srcOrd="1" destOrd="0" presId="urn:microsoft.com/office/officeart/2005/8/layout/hierarchy1"/>
    <dgm:cxn modelId="{13103139-CD32-4ECF-9E0A-60DCF864D821}" type="presParOf" srcId="{77CCBF9F-046B-401A-A737-06B3EC4F78D7}" destId="{F0C6C948-3B7E-4075-8525-8D28BF6448FE}" srcOrd="1" destOrd="0" presId="urn:microsoft.com/office/officeart/2005/8/layout/hierarchy1"/>
    <dgm:cxn modelId="{E4B2FEE5-3590-4F10-B0A1-094A8D0ADFE1}" type="presParOf" srcId="{F0C6C948-3B7E-4075-8525-8D28BF6448FE}" destId="{7C99C3D3-9ADA-4408-BE24-80E6785CCCFD}" srcOrd="0" destOrd="0" presId="urn:microsoft.com/office/officeart/2005/8/layout/hierarchy1"/>
    <dgm:cxn modelId="{5B6C705E-26EE-42C4-865D-41FEBD52527A}" type="presParOf" srcId="{F0C6C948-3B7E-4075-8525-8D28BF6448FE}" destId="{667FD52E-007E-4CF4-94FC-7C040C4AE071}" srcOrd="1" destOrd="0" presId="urn:microsoft.com/office/officeart/2005/8/layout/hierarchy1"/>
    <dgm:cxn modelId="{16EE6868-0A8F-408D-A816-B89A5CF513BE}" type="presParOf" srcId="{667FD52E-007E-4CF4-94FC-7C040C4AE071}" destId="{12FBA433-0624-4DB9-A45E-64BE4BE4C57C}" srcOrd="0" destOrd="0" presId="urn:microsoft.com/office/officeart/2005/8/layout/hierarchy1"/>
    <dgm:cxn modelId="{179DC27B-AB18-4F25-9FE1-A0770DD4FADD}" type="presParOf" srcId="{12FBA433-0624-4DB9-A45E-64BE4BE4C57C}" destId="{2AD6DDAB-E1B5-4A3A-899F-7DF08D794E17}" srcOrd="0" destOrd="0" presId="urn:microsoft.com/office/officeart/2005/8/layout/hierarchy1"/>
    <dgm:cxn modelId="{5642DD77-AB08-4AC9-87C0-F80C1B2BD130}" type="presParOf" srcId="{12FBA433-0624-4DB9-A45E-64BE4BE4C57C}" destId="{9351987D-116E-4F18-A40F-48929DF21C81}" srcOrd="1" destOrd="0" presId="urn:microsoft.com/office/officeart/2005/8/layout/hierarchy1"/>
    <dgm:cxn modelId="{5F0D4ABE-B215-4A8C-A41F-AD99583888A9}" type="presParOf" srcId="{667FD52E-007E-4CF4-94FC-7C040C4AE071}" destId="{EF792417-3DF7-4CF1-9FF2-E441E47F7CF4}" srcOrd="1" destOrd="0" presId="urn:microsoft.com/office/officeart/2005/8/layout/hierarchy1"/>
    <dgm:cxn modelId="{05EBC64A-9200-46F3-B1B9-E7FE486B1103}" type="presParOf" srcId="{F0C6C948-3B7E-4075-8525-8D28BF6448FE}" destId="{E33831FD-467F-43DC-AEAD-2D1FC66E4F9B}" srcOrd="2" destOrd="0" presId="urn:microsoft.com/office/officeart/2005/8/layout/hierarchy1"/>
    <dgm:cxn modelId="{9170469E-D90C-46E7-B450-4D9C8C265D9A}" type="presParOf" srcId="{F0C6C948-3B7E-4075-8525-8D28BF6448FE}" destId="{EF6026DE-9E2F-4EE9-8C5B-9B49469ADB0B}" srcOrd="3" destOrd="0" presId="urn:microsoft.com/office/officeart/2005/8/layout/hierarchy1"/>
    <dgm:cxn modelId="{C4862546-313A-42BF-BF42-C0E3A66EEF85}" type="presParOf" srcId="{EF6026DE-9E2F-4EE9-8C5B-9B49469ADB0B}" destId="{E758B777-B2EF-407D-9006-C4C5A7C2C816}" srcOrd="0" destOrd="0" presId="urn:microsoft.com/office/officeart/2005/8/layout/hierarchy1"/>
    <dgm:cxn modelId="{44C5A813-87B8-4F7A-8C8E-46EF04867FAF}" type="presParOf" srcId="{E758B777-B2EF-407D-9006-C4C5A7C2C816}" destId="{C3DEB225-1033-4530-8518-AB73F26F5153}" srcOrd="0" destOrd="0" presId="urn:microsoft.com/office/officeart/2005/8/layout/hierarchy1"/>
    <dgm:cxn modelId="{478DF572-C69B-4F90-9652-A218059365A1}" type="presParOf" srcId="{E758B777-B2EF-407D-9006-C4C5A7C2C816}" destId="{ADCA6626-5674-4E43-925C-263E9124AA37}" srcOrd="1" destOrd="0" presId="urn:microsoft.com/office/officeart/2005/8/layout/hierarchy1"/>
    <dgm:cxn modelId="{04688297-44D8-477B-AB15-E24955B54AEE}" type="presParOf" srcId="{EF6026DE-9E2F-4EE9-8C5B-9B49469ADB0B}" destId="{F74A7790-C1C5-4379-8C44-763C9A4CA327}" srcOrd="1" destOrd="0" presId="urn:microsoft.com/office/officeart/2005/8/layout/hierarchy1"/>
    <dgm:cxn modelId="{1B483ABB-4B3C-4A31-B56C-7AA0C189F747}" type="presParOf" srcId="{977D158A-80CC-42EE-8330-A1A4E5FFCB5D}" destId="{FA8C1A45-0F64-4971-B7E1-B97DE2DA7F63}" srcOrd="2" destOrd="0" presId="urn:microsoft.com/office/officeart/2005/8/layout/hierarchy1"/>
    <dgm:cxn modelId="{2F3D2308-80BB-44AC-8910-11DA4F9E83C8}" type="presParOf" srcId="{977D158A-80CC-42EE-8330-A1A4E5FFCB5D}" destId="{71B06A5A-61AD-48BD-953E-3C47C9F2BCA5}" srcOrd="3" destOrd="0" presId="urn:microsoft.com/office/officeart/2005/8/layout/hierarchy1"/>
    <dgm:cxn modelId="{F3433334-EF2F-4A21-A129-86248398E974}" type="presParOf" srcId="{71B06A5A-61AD-48BD-953E-3C47C9F2BCA5}" destId="{E8146797-4C2C-4316-964E-A743E7D4CBED}" srcOrd="0" destOrd="0" presId="urn:microsoft.com/office/officeart/2005/8/layout/hierarchy1"/>
    <dgm:cxn modelId="{1BDCAF60-4E0A-49D5-997F-B7AE03FE8725}" type="presParOf" srcId="{E8146797-4C2C-4316-964E-A743E7D4CBED}" destId="{3559C62C-9C98-4601-9346-816C1B63EF1A}" srcOrd="0" destOrd="0" presId="urn:microsoft.com/office/officeart/2005/8/layout/hierarchy1"/>
    <dgm:cxn modelId="{8731B996-4CAF-438A-8457-46B361A27F0B}" type="presParOf" srcId="{E8146797-4C2C-4316-964E-A743E7D4CBED}" destId="{E22C7DB2-F046-4FBD-A909-F00E551C507C}" srcOrd="1" destOrd="0" presId="urn:microsoft.com/office/officeart/2005/8/layout/hierarchy1"/>
    <dgm:cxn modelId="{29474033-7807-41A7-B49E-EBF0F28AA676}" type="presParOf" srcId="{71B06A5A-61AD-48BD-953E-3C47C9F2BCA5}" destId="{EC4451CC-9E16-4BF5-8BC4-EAA0F3C625E8}" srcOrd="1" destOrd="0" presId="urn:microsoft.com/office/officeart/2005/8/layout/hierarchy1"/>
    <dgm:cxn modelId="{A116B33F-AB5D-4B77-BFB0-A483F5D59A9A}" type="presParOf" srcId="{EC4451CC-9E16-4BF5-8BC4-EAA0F3C625E8}" destId="{307CE279-F69F-41B3-AB27-2239FE5AC0D8}" srcOrd="0" destOrd="0" presId="urn:microsoft.com/office/officeart/2005/8/layout/hierarchy1"/>
    <dgm:cxn modelId="{E8BE967C-44C5-415D-B3E4-50FFD68E8721}" type="presParOf" srcId="{EC4451CC-9E16-4BF5-8BC4-EAA0F3C625E8}" destId="{07383A33-7ED6-44E9-8360-45D2AF4C23F6}" srcOrd="1" destOrd="0" presId="urn:microsoft.com/office/officeart/2005/8/layout/hierarchy1"/>
    <dgm:cxn modelId="{DD301AA6-35F0-4378-AEFB-DFB134818C4F}" type="presParOf" srcId="{07383A33-7ED6-44E9-8360-45D2AF4C23F6}" destId="{74E08F2A-29C8-49B0-B1B7-498DE0AB8B63}" srcOrd="0" destOrd="0" presId="urn:microsoft.com/office/officeart/2005/8/layout/hierarchy1"/>
    <dgm:cxn modelId="{493EF0C7-408D-4851-96E1-7D6BC1508678}" type="presParOf" srcId="{74E08F2A-29C8-49B0-B1B7-498DE0AB8B63}" destId="{5C10C6D5-C788-4F8D-91F1-F5F9964D93C3}" srcOrd="0" destOrd="0" presId="urn:microsoft.com/office/officeart/2005/8/layout/hierarchy1"/>
    <dgm:cxn modelId="{80F203AA-404C-4C9A-9246-FF32A1417AAC}" type="presParOf" srcId="{74E08F2A-29C8-49B0-B1B7-498DE0AB8B63}" destId="{7A118A0B-C3BB-41A8-BA0E-CC305C51099F}" srcOrd="1" destOrd="0" presId="urn:microsoft.com/office/officeart/2005/8/layout/hierarchy1"/>
    <dgm:cxn modelId="{163BC064-CEA0-4FBE-A867-0DD267F0F66B}" type="presParOf" srcId="{07383A33-7ED6-44E9-8360-45D2AF4C23F6}" destId="{0DBA6466-B03F-4CAE-A458-4E496CE65AD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6F1E6-5736-48F2-9FB6-B62802660E21}">
      <dsp:nvSpPr>
        <dsp:cNvPr id="0" name=""/>
        <dsp:cNvSpPr/>
      </dsp:nvSpPr>
      <dsp:spPr>
        <a:xfrm>
          <a:off x="0" y="219757"/>
          <a:ext cx="5123418" cy="320098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E564C7-B4D2-4F10-9941-21E67285B7B0}">
      <dsp:nvSpPr>
        <dsp:cNvPr id="0" name=""/>
        <dsp:cNvSpPr/>
      </dsp:nvSpPr>
      <dsp:spPr>
        <a:xfrm>
          <a:off x="504656" y="2600289"/>
          <a:ext cx="117838" cy="11783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1E4106-BC08-440C-AED9-7847C95CF889}">
      <dsp:nvSpPr>
        <dsp:cNvPr id="0" name=""/>
        <dsp:cNvSpPr/>
      </dsp:nvSpPr>
      <dsp:spPr>
        <a:xfrm>
          <a:off x="563575" y="2659208"/>
          <a:ext cx="876104" cy="762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440" tIns="0" rIns="0" bIns="0" numCol="1" spcCol="1270" anchor="t" anchorCtr="0">
          <a:noAutofit/>
        </a:bodyPr>
        <a:lstStyle/>
        <a:p>
          <a:pPr marL="0" lvl="0" indent="0" algn="l" defTabSz="622300">
            <a:lnSpc>
              <a:spcPct val="90000"/>
            </a:lnSpc>
            <a:spcBef>
              <a:spcPct val="0"/>
            </a:spcBef>
            <a:spcAft>
              <a:spcPct val="35000"/>
            </a:spcAft>
            <a:buNone/>
          </a:pPr>
          <a:r>
            <a:rPr lang="en-US" sz="1400" b="1" i="0" kern="1200" dirty="0"/>
            <a:t>Define Basic Rules</a:t>
          </a:r>
          <a:endParaRPr lang="en-US" sz="1400" b="1" kern="1200" dirty="0"/>
        </a:p>
      </dsp:txBody>
      <dsp:txXfrm>
        <a:off x="563575" y="2659208"/>
        <a:ext cx="876104" cy="762108"/>
      </dsp:txXfrm>
    </dsp:sp>
    <dsp:sp modelId="{1F42AD02-C81A-4DE6-922F-80B4CF3F53AB}">
      <dsp:nvSpPr>
        <dsp:cNvPr id="0" name=""/>
        <dsp:cNvSpPr/>
      </dsp:nvSpPr>
      <dsp:spPr>
        <a:xfrm>
          <a:off x="1337212" y="1855472"/>
          <a:ext cx="204936" cy="20493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CDE6F6-918B-422A-8C40-558BC24E0AF9}">
      <dsp:nvSpPr>
        <dsp:cNvPr id="0" name=""/>
        <dsp:cNvSpPr/>
      </dsp:nvSpPr>
      <dsp:spPr>
        <a:xfrm>
          <a:off x="1439680" y="1957940"/>
          <a:ext cx="1075917" cy="1463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592" tIns="0" rIns="0" bIns="0" numCol="1" spcCol="1270" anchor="t" anchorCtr="0">
          <a:noAutofit/>
        </a:bodyPr>
        <a:lstStyle/>
        <a:p>
          <a:pPr marL="0" lvl="0" indent="0" algn="l" defTabSz="622300">
            <a:lnSpc>
              <a:spcPct val="90000"/>
            </a:lnSpc>
            <a:spcBef>
              <a:spcPct val="0"/>
            </a:spcBef>
            <a:spcAft>
              <a:spcPct val="35000"/>
            </a:spcAft>
            <a:buNone/>
          </a:pPr>
          <a:r>
            <a:rPr lang="en-US" sz="1400" b="1" i="0" kern="1200" dirty="0"/>
            <a:t>Define Collection Rules</a:t>
          </a:r>
          <a:endParaRPr lang="en-US" sz="1400" b="1" kern="1200" dirty="0"/>
        </a:p>
      </dsp:txBody>
      <dsp:txXfrm>
        <a:off x="1439680" y="1957940"/>
        <a:ext cx="1075917" cy="1463376"/>
      </dsp:txXfrm>
    </dsp:sp>
    <dsp:sp modelId="{C2B3553A-BD22-442D-95D8-E9CF266BE15F}">
      <dsp:nvSpPr>
        <dsp:cNvPr id="0" name=""/>
        <dsp:cNvSpPr/>
      </dsp:nvSpPr>
      <dsp:spPr>
        <a:xfrm>
          <a:off x="2400321" y="1306626"/>
          <a:ext cx="271541" cy="27154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DBC659-C7E2-4DE6-B99D-669FAF96E159}">
      <dsp:nvSpPr>
        <dsp:cNvPr id="0" name=""/>
        <dsp:cNvSpPr/>
      </dsp:nvSpPr>
      <dsp:spPr>
        <a:xfrm>
          <a:off x="2536091" y="1442396"/>
          <a:ext cx="1075917" cy="197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84" tIns="0" rIns="0" bIns="0" numCol="1" spcCol="1270" anchor="t" anchorCtr="0">
          <a:noAutofit/>
        </a:bodyPr>
        <a:lstStyle/>
        <a:p>
          <a:pPr marL="0" lvl="0" indent="0" algn="l" defTabSz="622300">
            <a:lnSpc>
              <a:spcPct val="90000"/>
            </a:lnSpc>
            <a:spcBef>
              <a:spcPct val="0"/>
            </a:spcBef>
            <a:spcAft>
              <a:spcPct val="35000"/>
            </a:spcAft>
            <a:buNone/>
          </a:pPr>
          <a:r>
            <a:rPr lang="en-US" sz="1400" b="1" i="0" kern="1200" dirty="0"/>
            <a:t>Process Priorities</a:t>
          </a:r>
          <a:endParaRPr lang="en-US" sz="1400" b="1" kern="1200" dirty="0"/>
        </a:p>
      </dsp:txBody>
      <dsp:txXfrm>
        <a:off x="2536091" y="1442396"/>
        <a:ext cx="1075917" cy="1978920"/>
      </dsp:txXfrm>
    </dsp:sp>
    <dsp:sp modelId="{639882AB-FA28-4207-A1A6-CA2B21A80283}">
      <dsp:nvSpPr>
        <dsp:cNvPr id="0" name=""/>
        <dsp:cNvSpPr/>
      </dsp:nvSpPr>
      <dsp:spPr>
        <a:xfrm>
          <a:off x="3558213" y="931026"/>
          <a:ext cx="363762" cy="36376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E5EFB7-CC55-47CA-BD60-1AF1BCE763E8}">
      <dsp:nvSpPr>
        <dsp:cNvPr id="0" name=""/>
        <dsp:cNvSpPr/>
      </dsp:nvSpPr>
      <dsp:spPr>
        <a:xfrm>
          <a:off x="3740095" y="1125385"/>
          <a:ext cx="1075917" cy="2295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750" tIns="0" rIns="0" bIns="0" numCol="1" spcCol="1270" anchor="t" anchorCtr="0">
          <a:noAutofit/>
        </a:bodyPr>
        <a:lstStyle/>
        <a:p>
          <a:pPr marL="0" lvl="0" indent="0" algn="l" defTabSz="622300">
            <a:lnSpc>
              <a:spcPct val="90000"/>
            </a:lnSpc>
            <a:spcBef>
              <a:spcPct val="0"/>
            </a:spcBef>
            <a:spcAft>
              <a:spcPct val="35000"/>
            </a:spcAft>
            <a:buNone/>
          </a:pPr>
          <a:r>
            <a:rPr lang="en-US" sz="1400" b="1" i="0" kern="1200" dirty="0"/>
            <a:t>Defining derivation of priorities</a:t>
          </a:r>
          <a:endParaRPr lang="en-US" sz="1400" b="1" kern="1200" dirty="0"/>
        </a:p>
      </dsp:txBody>
      <dsp:txXfrm>
        <a:off x="3740095" y="1125385"/>
        <a:ext cx="1075917" cy="22959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CE279-F69F-41B3-AB27-2239FE5AC0D8}">
      <dsp:nvSpPr>
        <dsp:cNvPr id="0" name=""/>
        <dsp:cNvSpPr/>
      </dsp:nvSpPr>
      <dsp:spPr>
        <a:xfrm>
          <a:off x="4042960" y="1952019"/>
          <a:ext cx="91440" cy="363239"/>
        </a:xfrm>
        <a:custGeom>
          <a:avLst/>
          <a:gdLst/>
          <a:ahLst/>
          <a:cxnLst/>
          <a:rect l="0" t="0" r="0" b="0"/>
          <a:pathLst>
            <a:path>
              <a:moveTo>
                <a:pt x="45720" y="0"/>
              </a:moveTo>
              <a:lnTo>
                <a:pt x="45720" y="36323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8C1A45-0F64-4971-B7E1-B97DE2DA7F63}">
      <dsp:nvSpPr>
        <dsp:cNvPr id="0" name=""/>
        <dsp:cNvSpPr/>
      </dsp:nvSpPr>
      <dsp:spPr>
        <a:xfrm>
          <a:off x="2943798" y="795688"/>
          <a:ext cx="1144881" cy="363239"/>
        </a:xfrm>
        <a:custGeom>
          <a:avLst/>
          <a:gdLst/>
          <a:ahLst/>
          <a:cxnLst/>
          <a:rect l="0" t="0" r="0" b="0"/>
          <a:pathLst>
            <a:path>
              <a:moveTo>
                <a:pt x="0" y="0"/>
              </a:moveTo>
              <a:lnTo>
                <a:pt x="0" y="247537"/>
              </a:lnTo>
              <a:lnTo>
                <a:pt x="1144881" y="247537"/>
              </a:lnTo>
              <a:lnTo>
                <a:pt x="1144881" y="36323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3831FD-467F-43DC-AEAD-2D1FC66E4F9B}">
      <dsp:nvSpPr>
        <dsp:cNvPr id="0" name=""/>
        <dsp:cNvSpPr/>
      </dsp:nvSpPr>
      <dsp:spPr>
        <a:xfrm>
          <a:off x="1798916" y="1952019"/>
          <a:ext cx="763254" cy="363239"/>
        </a:xfrm>
        <a:custGeom>
          <a:avLst/>
          <a:gdLst/>
          <a:ahLst/>
          <a:cxnLst/>
          <a:rect l="0" t="0" r="0" b="0"/>
          <a:pathLst>
            <a:path>
              <a:moveTo>
                <a:pt x="0" y="0"/>
              </a:moveTo>
              <a:lnTo>
                <a:pt x="0" y="247537"/>
              </a:lnTo>
              <a:lnTo>
                <a:pt x="763254" y="247537"/>
              </a:lnTo>
              <a:lnTo>
                <a:pt x="763254" y="36323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99C3D3-9ADA-4408-BE24-80E6785CCCFD}">
      <dsp:nvSpPr>
        <dsp:cNvPr id="0" name=""/>
        <dsp:cNvSpPr/>
      </dsp:nvSpPr>
      <dsp:spPr>
        <a:xfrm>
          <a:off x="1035661" y="1952019"/>
          <a:ext cx="763254" cy="363239"/>
        </a:xfrm>
        <a:custGeom>
          <a:avLst/>
          <a:gdLst/>
          <a:ahLst/>
          <a:cxnLst/>
          <a:rect l="0" t="0" r="0" b="0"/>
          <a:pathLst>
            <a:path>
              <a:moveTo>
                <a:pt x="763254" y="0"/>
              </a:moveTo>
              <a:lnTo>
                <a:pt x="763254" y="247537"/>
              </a:lnTo>
              <a:lnTo>
                <a:pt x="0" y="247537"/>
              </a:lnTo>
              <a:lnTo>
                <a:pt x="0" y="363239"/>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57A23-C00F-468D-B8EB-DE67936B762D}">
      <dsp:nvSpPr>
        <dsp:cNvPr id="0" name=""/>
        <dsp:cNvSpPr/>
      </dsp:nvSpPr>
      <dsp:spPr>
        <a:xfrm>
          <a:off x="1798916" y="795688"/>
          <a:ext cx="1144881" cy="363239"/>
        </a:xfrm>
        <a:custGeom>
          <a:avLst/>
          <a:gdLst/>
          <a:ahLst/>
          <a:cxnLst/>
          <a:rect l="0" t="0" r="0" b="0"/>
          <a:pathLst>
            <a:path>
              <a:moveTo>
                <a:pt x="1144881" y="0"/>
              </a:moveTo>
              <a:lnTo>
                <a:pt x="1144881" y="247537"/>
              </a:lnTo>
              <a:lnTo>
                <a:pt x="0" y="247537"/>
              </a:lnTo>
              <a:lnTo>
                <a:pt x="0" y="36323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07D9F9-5B9F-4515-812A-53A466698751}">
      <dsp:nvSpPr>
        <dsp:cNvPr id="0" name=""/>
        <dsp:cNvSpPr/>
      </dsp:nvSpPr>
      <dsp:spPr>
        <a:xfrm>
          <a:off x="2319317" y="2597"/>
          <a:ext cx="1248962" cy="7930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F8B362-0179-49F7-8A7D-D772598EA013}">
      <dsp:nvSpPr>
        <dsp:cNvPr id="0" name=""/>
        <dsp:cNvSpPr/>
      </dsp:nvSpPr>
      <dsp:spPr>
        <a:xfrm>
          <a:off x="2458091" y="134432"/>
          <a:ext cx="1248962" cy="7930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Case Creation</a:t>
          </a:r>
        </a:p>
      </dsp:txBody>
      <dsp:txXfrm>
        <a:off x="2481320" y="157661"/>
        <a:ext cx="1202504" cy="746632"/>
      </dsp:txXfrm>
    </dsp:sp>
    <dsp:sp modelId="{7D86D95F-A112-492C-9E50-9122886C10D6}">
      <dsp:nvSpPr>
        <dsp:cNvPr id="0" name=""/>
        <dsp:cNvSpPr/>
      </dsp:nvSpPr>
      <dsp:spPr>
        <a:xfrm>
          <a:off x="1174435" y="1158928"/>
          <a:ext cx="1248962" cy="7930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D02073-1BB9-4D7E-B591-22C301B7800F}">
      <dsp:nvSpPr>
        <dsp:cNvPr id="0" name=""/>
        <dsp:cNvSpPr/>
      </dsp:nvSpPr>
      <dsp:spPr>
        <a:xfrm>
          <a:off x="1313209" y="1290763"/>
          <a:ext cx="1248962" cy="7930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Automatic</a:t>
          </a:r>
        </a:p>
      </dsp:txBody>
      <dsp:txXfrm>
        <a:off x="1336438" y="1313992"/>
        <a:ext cx="1202504" cy="746632"/>
      </dsp:txXfrm>
    </dsp:sp>
    <dsp:sp modelId="{2AD6DDAB-E1B5-4A3A-899F-7DF08D794E17}">
      <dsp:nvSpPr>
        <dsp:cNvPr id="0" name=""/>
        <dsp:cNvSpPr/>
      </dsp:nvSpPr>
      <dsp:spPr>
        <a:xfrm>
          <a:off x="411180" y="2315259"/>
          <a:ext cx="1248962" cy="7930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51987D-116E-4F18-A40F-48929DF21C81}">
      <dsp:nvSpPr>
        <dsp:cNvPr id="0" name=""/>
        <dsp:cNvSpPr/>
      </dsp:nvSpPr>
      <dsp:spPr>
        <a:xfrm>
          <a:off x="549954" y="2447094"/>
          <a:ext cx="1248962" cy="7930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Under Payment</a:t>
          </a:r>
        </a:p>
      </dsp:txBody>
      <dsp:txXfrm>
        <a:off x="573183" y="2470323"/>
        <a:ext cx="1202504" cy="746632"/>
      </dsp:txXfrm>
    </dsp:sp>
    <dsp:sp modelId="{C3DEB225-1033-4530-8518-AB73F26F5153}">
      <dsp:nvSpPr>
        <dsp:cNvPr id="0" name=""/>
        <dsp:cNvSpPr/>
      </dsp:nvSpPr>
      <dsp:spPr>
        <a:xfrm>
          <a:off x="1937690" y="2315259"/>
          <a:ext cx="1248962" cy="7930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CA6626-5674-4E43-925C-263E9124AA37}">
      <dsp:nvSpPr>
        <dsp:cNvPr id="0" name=""/>
        <dsp:cNvSpPr/>
      </dsp:nvSpPr>
      <dsp:spPr>
        <a:xfrm>
          <a:off x="2076463" y="2447094"/>
          <a:ext cx="1248962" cy="7930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Dunning</a:t>
          </a:r>
        </a:p>
      </dsp:txBody>
      <dsp:txXfrm>
        <a:off x="2099692" y="2470323"/>
        <a:ext cx="1202504" cy="746632"/>
      </dsp:txXfrm>
    </dsp:sp>
    <dsp:sp modelId="{3559C62C-9C98-4601-9346-816C1B63EF1A}">
      <dsp:nvSpPr>
        <dsp:cNvPr id="0" name=""/>
        <dsp:cNvSpPr/>
      </dsp:nvSpPr>
      <dsp:spPr>
        <a:xfrm>
          <a:off x="3464199" y="1158928"/>
          <a:ext cx="1248962" cy="7930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2C7DB2-F046-4FBD-A909-F00E551C507C}">
      <dsp:nvSpPr>
        <dsp:cNvPr id="0" name=""/>
        <dsp:cNvSpPr/>
      </dsp:nvSpPr>
      <dsp:spPr>
        <a:xfrm>
          <a:off x="3602972" y="1290763"/>
          <a:ext cx="1248962" cy="7930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Manual</a:t>
          </a:r>
        </a:p>
      </dsp:txBody>
      <dsp:txXfrm>
        <a:off x="3626201" y="1313992"/>
        <a:ext cx="1202504" cy="746632"/>
      </dsp:txXfrm>
    </dsp:sp>
    <dsp:sp modelId="{5C10C6D5-C788-4F8D-91F1-F5F9964D93C3}">
      <dsp:nvSpPr>
        <dsp:cNvPr id="0" name=""/>
        <dsp:cNvSpPr/>
      </dsp:nvSpPr>
      <dsp:spPr>
        <a:xfrm>
          <a:off x="3464199" y="2315259"/>
          <a:ext cx="1248962" cy="7930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118A0B-C3BB-41A8-BA0E-CC305C51099F}">
      <dsp:nvSpPr>
        <dsp:cNvPr id="0" name=""/>
        <dsp:cNvSpPr/>
      </dsp:nvSpPr>
      <dsp:spPr>
        <a:xfrm>
          <a:off x="3602972" y="2447094"/>
          <a:ext cx="1248962" cy="7930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Customer Line Item</a:t>
          </a:r>
        </a:p>
      </dsp:txBody>
      <dsp:txXfrm>
        <a:off x="3626201" y="2470323"/>
        <a:ext cx="1202504" cy="74663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2E3446-C668-0D46-A475-03A018C9F99C}" type="datetimeFigureOut">
              <a:rPr lang="en-US" smtClean="0"/>
              <a:t>7/30/2018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0FBF56-9358-E64E-A12C-E94F23D77DC8}" type="slidenum">
              <a:rPr lang="en-US" smtClean="0"/>
              <a:t>‹#›</a:t>
            </a:fld>
            <a:endParaRPr lang="en-US"/>
          </a:p>
        </p:txBody>
      </p:sp>
    </p:spTree>
    <p:extLst>
      <p:ext uri="{BB962C8B-B14F-4D97-AF65-F5344CB8AC3E}">
        <p14:creationId xmlns:p14="http://schemas.microsoft.com/office/powerpoint/2010/main" val="148305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pPr/>
              <a:t>7/30/2018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pPr/>
              <a:t>‹#›</a:t>
            </a:fld>
            <a:endParaRPr lang="en-US"/>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a:t>
            </a:fld>
            <a:endParaRPr lang="en-US" dirty="0"/>
          </a:p>
        </p:txBody>
      </p:sp>
    </p:spTree>
    <p:extLst>
      <p:ext uri="{BB962C8B-B14F-4D97-AF65-F5344CB8AC3E}">
        <p14:creationId xmlns:p14="http://schemas.microsoft.com/office/powerpoint/2010/main" val="100103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11</a:t>
            </a:fld>
            <a:endParaRPr lang="en-US" dirty="0"/>
          </a:p>
        </p:txBody>
      </p:sp>
    </p:spTree>
    <p:extLst>
      <p:ext uri="{BB962C8B-B14F-4D97-AF65-F5344CB8AC3E}">
        <p14:creationId xmlns:p14="http://schemas.microsoft.com/office/powerpoint/2010/main" val="66529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42</a:t>
            </a:fld>
            <a:endParaRPr lang="en-US" dirty="0"/>
          </a:p>
        </p:txBody>
      </p:sp>
    </p:spTree>
    <p:extLst>
      <p:ext uri="{BB962C8B-B14F-4D97-AF65-F5344CB8AC3E}">
        <p14:creationId xmlns:p14="http://schemas.microsoft.com/office/powerpoint/2010/main" val="2210407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51</a:t>
            </a:fld>
            <a:endParaRPr lang="en-US" dirty="0"/>
          </a:p>
        </p:txBody>
      </p:sp>
    </p:spTree>
    <p:extLst>
      <p:ext uri="{BB962C8B-B14F-4D97-AF65-F5344CB8AC3E}">
        <p14:creationId xmlns:p14="http://schemas.microsoft.com/office/powerpoint/2010/main" val="1638925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69829" y="601724"/>
            <a:ext cx="6421310"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69829" y="2648403"/>
            <a:ext cx="6421310"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5" name="Footer Placeholder 4"/>
          <p:cNvSpPr>
            <a:spLocks noGrp="1"/>
          </p:cNvSpPr>
          <p:nvPr>
            <p:ph type="ftr" sz="quarter" idx="11"/>
          </p:nvPr>
        </p:nvSpPr>
        <p:spPr>
          <a:xfrm>
            <a:off x="1869829" y="246981"/>
            <a:ext cx="3672983"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fld id="{6D22F896-40B5-4ADD-8801-0D06FADFA095}" type="slidenum">
              <a:rPr lang="en-US" smtClean="0"/>
              <a:t>‹#›</a:t>
            </a:fld>
            <a:endParaRPr lang="en-US" dirty="0"/>
          </a:p>
        </p:txBody>
      </p:sp>
      <p:cxnSp>
        <p:nvCxnSpPr>
          <p:cNvPr id="8" name="Straight Connector 7"/>
          <p:cNvCxnSpPr/>
          <p:nvPr/>
        </p:nvCxnSpPr>
        <p:spPr>
          <a:xfrm>
            <a:off x="1750978" y="599230"/>
            <a:ext cx="0" cy="190856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205497"/>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1028765" y="599230"/>
            <a:ext cx="0" cy="80037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65501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662898"/>
            <a:ext cx="1211807" cy="343124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51021" y="662898"/>
            <a:ext cx="5804105" cy="343124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H="1">
            <a:off x="7079333" y="539454"/>
            <a:ext cx="1211807"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397955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rgbClr val="F2F2F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8" y="1709011"/>
            <a:ext cx="2189805" cy="1752170"/>
          </a:xfrm>
          <a:prstGeom prst="rect">
            <a:avLst/>
          </a:prstGeom>
        </p:spPr>
      </p:pic>
      <p:sp>
        <p:nvSpPr>
          <p:cNvPr id="2"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2532740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49" y="0"/>
            <a:ext cx="6502359" cy="4702629"/>
          </a:xfrm>
          <a:prstGeom prst="rect">
            <a:avLst/>
          </a:prstGeom>
        </p:spPr>
      </p:pic>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Tree>
    <p:extLst>
      <p:ext uri="{BB962C8B-B14F-4D97-AF65-F5344CB8AC3E}">
        <p14:creationId xmlns:p14="http://schemas.microsoft.com/office/powerpoint/2010/main" val="3206835861"/>
      </p:ext>
    </p:extLst>
  </p:cSld>
  <p:clrMapOvr>
    <a:masterClrMapping/>
  </p:clrMapOvr>
  <p:extLst mod="1">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57347" y="0"/>
            <a:ext cx="6489051" cy="4700016"/>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black &amp; white image</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
        <p:nvSpPr>
          <p:cNvPr id="12"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
        <p:nvSpPr>
          <p:cNvPr id="14"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spTree>
    <p:extLst>
      <p:ext uri="{BB962C8B-B14F-4D97-AF65-F5344CB8AC3E}">
        <p14:creationId xmlns:p14="http://schemas.microsoft.com/office/powerpoint/2010/main" val="3767409072"/>
      </p:ext>
    </p:extLst>
  </p:cSld>
  <p:clrMapOvr>
    <a:masterClrMapping/>
  </p:clrMapOvr>
  <p:extLst mod="1">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5"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TextBox 45">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34">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5">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Oval 36">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25357354"/>
      </p:ext>
    </p:extLst>
  </p:cSld>
  <p:clrMapOvr>
    <a:masterClrMapping/>
  </p:clrMapOvr>
  <p:extLst mod="1">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1" y="1295399"/>
            <a:ext cx="860153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5771" y="1674584"/>
            <a:ext cx="8601530" cy="3085101"/>
          </a:xfrm>
        </p:spPr>
        <p:txBody>
          <a:bodyPr/>
          <a:lstStyle>
            <a:lvl1pPr marL="171450" indent="-171450" algn="l" defTabSz="1828800" rtl="0" eaLnBrk="1" latinLnBrk="0" hangingPunct="1">
              <a:lnSpc>
                <a:spcPct val="100000"/>
              </a:lnSpc>
              <a:spcBef>
                <a:spcPts val="600"/>
              </a:spcBef>
              <a:buFont typeface="Arial" panose="020B0604020202020204" pitchFamily="34" charset="0"/>
              <a:buChar char="•"/>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2"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TextBox 40">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71948" y="4978614"/>
            <a:ext cx="503788" cy="94721"/>
            <a:chOff x="6014087" y="4646472"/>
            <a:chExt cx="503788" cy="94721"/>
          </a:xfrm>
        </p:grpSpPr>
        <p:sp>
          <p:nvSpPr>
            <p:cNvPr id="26" name="Oval 25">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7" name="Oval 26">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Oval 27">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Oval 28">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29">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10160760"/>
      </p:ext>
    </p:extLst>
  </p:cSld>
  <p:clrMapOvr>
    <a:masterClrMapping/>
  </p:clrMapOvr>
  <p:extLst mod="1">
    <p:ext uri="{DCECCB84-F9BA-43D5-87BE-67443E8EF086}">
      <p15:sldGuideLst xmlns:p15="http://schemas.microsoft.com/office/powerpoint/2012/main">
        <p15:guide id="1" orient="horz" pos="1620">
          <p15:clr>
            <a:srgbClr val="FBAE40"/>
          </p15:clr>
        </p15:guide>
        <p15:guide id="2" pos="168">
          <p15:clr>
            <a:srgbClr val="FBAE40"/>
          </p15:clr>
        </p15:guide>
        <p15:guide id="3" pos="55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Section Breaker without image">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mn-lt"/>
            </a:endParaRPr>
          </a:p>
        </p:txBody>
      </p:sp>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grpSp>
        <p:nvGrpSpPr>
          <p:cNvPr id="2" name="Group 1"/>
          <p:cNvGrpSpPr/>
          <p:nvPr userDrawn="1"/>
        </p:nvGrpSpPr>
        <p:grpSpPr>
          <a:xfrm>
            <a:off x="4484252" y="2897813"/>
            <a:ext cx="3118452" cy="641536"/>
            <a:chOff x="4484252" y="2897813"/>
            <a:chExt cx="3118452" cy="641536"/>
          </a:xfrm>
        </p:grpSpPr>
        <p:sp>
          <p:nvSpPr>
            <p:cNvPr id="38"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a:latin typeface="+mn-lt"/>
              </a:endParaRPr>
            </a:p>
          </p:txBody>
        </p:sp>
        <p:sp>
          <p:nvSpPr>
            <p:cNvPr id="39"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a:latin typeface="+mn-lt"/>
              </a:endParaRPr>
            </a:p>
          </p:txBody>
        </p:sp>
        <p:sp>
          <p:nvSpPr>
            <p:cNvPr id="4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a:latin typeface="+mn-lt"/>
              </a:endParaRPr>
            </a:p>
          </p:txBody>
        </p:sp>
        <p:sp>
          <p:nvSpPr>
            <p:cNvPr id="41"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a:latin typeface="+mn-lt"/>
              </a:endParaRPr>
            </a:p>
          </p:txBody>
        </p:sp>
      </p:grpSp>
      <p:sp>
        <p:nvSpPr>
          <p:cNvPr id="17"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1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Tree>
    <p:extLst>
      <p:ext uri="{BB962C8B-B14F-4D97-AF65-F5344CB8AC3E}">
        <p14:creationId xmlns:p14="http://schemas.microsoft.com/office/powerpoint/2010/main" val="3833176593"/>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49" y="0"/>
            <a:ext cx="6502359" cy="4702629"/>
          </a:xfrm>
          <a:prstGeom prst="rect">
            <a:avLst/>
          </a:prstGeom>
        </p:spPr>
      </p:pic>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
        <p:nvSpPr>
          <p:cNvPr id="19"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Tree>
    <p:extLst>
      <p:ext uri="{BB962C8B-B14F-4D97-AF65-F5344CB8AC3E}">
        <p14:creationId xmlns:p14="http://schemas.microsoft.com/office/powerpoint/2010/main" val="2989695639"/>
      </p:ext>
    </p:extLst>
  </p:cSld>
  <p:clrMapOvr>
    <a:masterClrMapping/>
  </p:clrMapOvr>
  <p:extLst mod="1">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350" dirty="0">
              <a:latin typeface="+mj-lt"/>
            </a:endParaRPr>
          </a:p>
        </p:txBody>
      </p:sp>
      <p:sp>
        <p:nvSpPr>
          <p:cNvPr id="6" name="Text Placeholder 3"/>
          <p:cNvSpPr>
            <a:spLocks noGrp="1"/>
          </p:cNvSpPr>
          <p:nvPr>
            <p:ph type="body" sz="quarter" idx="11" hasCustomPrompt="1"/>
          </p:nvPr>
        </p:nvSpPr>
        <p:spPr>
          <a:xfrm>
            <a:off x="469901" y="1920240"/>
            <a:ext cx="8229600" cy="480060"/>
          </a:xfrm>
        </p:spPr>
        <p:txBody>
          <a:bodyPr>
            <a:noAutofit/>
          </a:bodyPr>
          <a:lstStyle>
            <a:lvl1pPr algn="ctr">
              <a:buNone/>
              <a:defRPr kumimoji="0" lang="en-US" sz="3400" b="1"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2514600"/>
            <a:ext cx="8229600" cy="342900"/>
          </a:xfrm>
        </p:spPr>
        <p:txBody>
          <a:bodyPr>
            <a:noAutofit/>
          </a:bodyPr>
          <a:lstStyle>
            <a:lvl1pPr algn="ct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Who what when where</a:t>
            </a:r>
          </a:p>
        </p:txBody>
      </p:sp>
      <p:pic>
        <p:nvPicPr>
          <p:cNvPr id="7" name="Picture 6" descr="WIPRO PPT Design.jpg"/>
          <p:cNvPicPr>
            <a:picLocks noChangeAspect="1"/>
          </p:cNvPicPr>
          <p:nvPr/>
        </p:nvPicPr>
        <p:blipFill>
          <a:blip r:embed="rId2"/>
          <a:stretch>
            <a:fillRect/>
          </a:stretch>
        </p:blipFill>
        <p:spPr>
          <a:xfrm>
            <a:off x="5122" y="3353284"/>
            <a:ext cx="9133758" cy="162829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438" y="123051"/>
            <a:ext cx="778674" cy="865194"/>
          </a:xfrm>
          <a:prstGeom prst="rect">
            <a:avLst/>
          </a:prstGeom>
          <a:noFill/>
          <a:ln>
            <a:noFill/>
          </a:ln>
        </p:spPr>
      </p:pic>
    </p:spTree>
    <p:extLst>
      <p:ext uri="{BB962C8B-B14F-4D97-AF65-F5344CB8AC3E}">
        <p14:creationId xmlns:p14="http://schemas.microsoft.com/office/powerpoint/2010/main" val="2718270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1028765" y="599230"/>
            <a:ext cx="0" cy="80037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6782880"/>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12617"/>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3000">
                <a:solidFill>
                  <a:schemeClr val="accent2"/>
                </a:solidFill>
              </a:defRPr>
            </a:lvl1pPr>
          </a:lstStyle>
          <a:p>
            <a:pPr marL="0" lvl="0" eaLnBrk="0" hangingPunct="0">
              <a:spcBef>
                <a:spcPct val="20000"/>
              </a:spcBef>
            </a:pPr>
            <a:r>
              <a:rPr lang="en-US"/>
              <a:t>Click to edit Master title style</a:t>
            </a:r>
            <a:endParaRPr lang="en-US" dirty="0"/>
          </a:p>
        </p:txBody>
      </p:sp>
    </p:spTree>
    <p:extLst>
      <p:ext uri="{BB962C8B-B14F-4D97-AF65-F5344CB8AC3E}">
        <p14:creationId xmlns:p14="http://schemas.microsoft.com/office/powerpoint/2010/main" val="358839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ank you">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30" name="Pladsholder til tekst 20"/>
          <p:cNvSpPr>
            <a:spLocks noGrp="1"/>
          </p:cNvSpPr>
          <p:nvPr>
            <p:ph type="body" sz="quarter" idx="36" hasCustomPrompt="1"/>
          </p:nvPr>
        </p:nvSpPr>
        <p:spPr>
          <a:xfrm>
            <a:off x="4582711"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1" name="Pladsholder til tekst 22"/>
          <p:cNvSpPr>
            <a:spLocks noGrp="1"/>
          </p:cNvSpPr>
          <p:nvPr>
            <p:ph type="body" sz="quarter" idx="38" hasCustomPrompt="1"/>
          </p:nvPr>
        </p:nvSpPr>
        <p:spPr>
          <a:xfrm>
            <a:off x="4582711"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2" name="Picture 2" descr="Image result for linkedi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1116103612"/>
      </p:ext>
    </p:extLst>
  </p:cSld>
  <p:clrMapOvr>
    <a:masterClrMapping/>
  </p:clrMapOvr>
  <p:extLst mod="1">
    <p:ext uri="{DCECCB84-F9BA-43D5-87BE-67443E8EF086}">
      <p15:sldGuideLst xmlns:p15="http://schemas.microsoft.com/office/powerpoint/2012/main">
        <p15:guide id="1" pos="451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1110" y="1317097"/>
            <a:ext cx="6421935"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151021" y="2854647"/>
            <a:ext cx="6412493"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1028765" y="599230"/>
            <a:ext cx="0" cy="213383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102552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1022" y="603667"/>
            <a:ext cx="7140118"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51021" y="1508159"/>
            <a:ext cx="3456432" cy="25786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41095" y="1513007"/>
            <a:ext cx="3453098"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028765" y="599230"/>
            <a:ext cx="0" cy="80037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172904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1022" y="603123"/>
            <a:ext cx="7140118"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51021" y="1514662"/>
            <a:ext cx="3456432"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51021" y="2118202"/>
            <a:ext cx="3456432"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41093" y="1517253"/>
            <a:ext cx="3456432"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41094" y="2116119"/>
            <a:ext cx="3456432"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1" name="Straight Connector 10"/>
          <p:cNvCxnSpPr/>
          <p:nvPr/>
        </p:nvCxnSpPr>
        <p:spPr>
          <a:xfrm>
            <a:off x="1028765" y="599230"/>
            <a:ext cx="0" cy="80037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2783679"/>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1028765" y="599230"/>
            <a:ext cx="0" cy="80037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257863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9095838"/>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0982" y="599230"/>
            <a:ext cx="2387346"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1022" y="2404119"/>
            <a:ext cx="2388742"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028765" y="599230"/>
            <a:ext cx="0" cy="168533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642627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51771" y="847135"/>
            <a:ext cx="4085880"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151022" y="2359494"/>
            <a:ext cx="4080028"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151021" y="4102393"/>
            <a:ext cx="4080029" cy="240092"/>
          </a:xfrm>
        </p:spPr>
        <p:txBody>
          <a:bodyPr/>
          <a:lstStyle>
            <a:lvl1pPr algn="l">
              <a:defRPr/>
            </a:lvl1pPr>
          </a:lstStyle>
          <a:p>
            <a:fld id="{48A87A34-81AB-432B-8DAE-1953F412C126}" type="datetimeFigureOut">
              <a:rPr lang="en-US" smtClean="0"/>
              <a:pPr/>
              <a:t>7/30/2018</a:t>
            </a:fld>
            <a:endParaRPr lang="en-US" dirty="0"/>
          </a:p>
        </p:txBody>
      </p:sp>
      <p:sp>
        <p:nvSpPr>
          <p:cNvPr id="6" name="Footer Placeholder 5"/>
          <p:cNvSpPr>
            <a:spLocks noGrp="1"/>
          </p:cNvSpPr>
          <p:nvPr>
            <p:ph type="ftr" sz="quarter" idx="11"/>
          </p:nvPr>
        </p:nvSpPr>
        <p:spPr>
          <a:xfrm>
            <a:off x="1151183" y="238981"/>
            <a:ext cx="4090106" cy="24069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028765" y="599230"/>
            <a:ext cx="0" cy="1620843"/>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240522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1511799"/>
            <a:ext cx="9144000" cy="308912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3"/>
          <a:srcRect t="2769" b="-2769"/>
          <a:stretch/>
        </p:blipFill>
        <p:spPr>
          <a:xfrm>
            <a:off x="0" y="4601718"/>
            <a:ext cx="9144000" cy="557213"/>
          </a:xfrm>
          <a:prstGeom prst="rect">
            <a:avLst/>
          </a:prstGeom>
        </p:spPr>
      </p:pic>
      <p:sp>
        <p:nvSpPr>
          <p:cNvPr id="2" name="Title Placeholder 1"/>
          <p:cNvSpPr>
            <a:spLocks noGrp="1"/>
          </p:cNvSpPr>
          <p:nvPr>
            <p:ph type="title"/>
          </p:nvPr>
        </p:nvSpPr>
        <p:spPr>
          <a:xfrm>
            <a:off x="1151022" y="603390"/>
            <a:ext cx="7140119" cy="78692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1022" y="1511799"/>
            <a:ext cx="7140119"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7/30/2018</a:t>
            </a:fld>
            <a:endParaRPr lang="en-US" dirty="0"/>
          </a:p>
        </p:txBody>
      </p:sp>
      <p:sp>
        <p:nvSpPr>
          <p:cNvPr id="5" name="Footer Placeholder 4"/>
          <p:cNvSpPr>
            <a:spLocks noGrp="1"/>
          </p:cNvSpPr>
          <p:nvPr>
            <p:ph type="ftr" sz="quarter" idx="3"/>
          </p:nvPr>
        </p:nvSpPr>
        <p:spPr>
          <a:xfrm>
            <a:off x="1151022" y="246981"/>
            <a:ext cx="4391789"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fld id="{6D22F896-40B5-4ADD-8801-0D06FADFA095}" type="slidenum">
              <a:rPr lang="en-US" smtClean="0"/>
              <a:pPr/>
              <a:t>‹#›</a:t>
            </a:fld>
            <a:endParaRPr lang="en-US" dirty="0"/>
          </a:p>
        </p:txBody>
      </p:sp>
      <p:cxnSp>
        <p:nvCxnSpPr>
          <p:cNvPr id="12" name="Straight Connector 11"/>
          <p:cNvCxnSpPr/>
          <p:nvPr/>
        </p:nvCxnSpPr>
        <p:spPr>
          <a:xfrm>
            <a:off x="0" y="460627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BEDBAA9D-E00B-45E5-9638-8001F05E2440}"/>
              </a:ext>
            </a:extLst>
          </p:cNvPr>
          <p:cNvGrpSpPr/>
          <p:nvPr userDrawn="1"/>
        </p:nvGrpSpPr>
        <p:grpSpPr>
          <a:xfrm>
            <a:off x="4006715" y="-155461"/>
            <a:ext cx="152400" cy="122115"/>
            <a:chOff x="7983415" y="6582508"/>
            <a:chExt cx="152400" cy="486507"/>
          </a:xfrm>
        </p:grpSpPr>
        <p:cxnSp>
          <p:nvCxnSpPr>
            <p:cNvPr id="11" name="Straight Connector 10">
              <a:extLst>
                <a:ext uri="{FF2B5EF4-FFF2-40B4-BE49-F238E27FC236}">
                  <a16:creationId xmlns:a16="http://schemas.microsoft.com/office/drawing/2014/main" id="{F06F4709-538D-49EE-AA52-8DEC33C4A7E5}"/>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BCC137-D4AF-4C6C-BAF9-72D6F1F94813}"/>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3282F71-4950-4A21-9DC6-78794F712E2F}"/>
              </a:ext>
            </a:extLst>
          </p:cNvPr>
          <p:cNvGrpSpPr/>
          <p:nvPr userDrawn="1"/>
        </p:nvGrpSpPr>
        <p:grpSpPr>
          <a:xfrm>
            <a:off x="3540588" y="-155461"/>
            <a:ext cx="152400" cy="122115"/>
            <a:chOff x="7983415" y="6582508"/>
            <a:chExt cx="152400" cy="486507"/>
          </a:xfrm>
        </p:grpSpPr>
        <p:cxnSp>
          <p:nvCxnSpPr>
            <p:cNvPr id="15" name="Straight Connector 14">
              <a:extLst>
                <a:ext uri="{FF2B5EF4-FFF2-40B4-BE49-F238E27FC236}">
                  <a16:creationId xmlns:a16="http://schemas.microsoft.com/office/drawing/2014/main" id="{9E3D4F17-74AD-4BC0-B9FB-592FFC3A95A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14A048-2AC7-470D-96A5-919A5FE0649E}"/>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B4963E6-C7DE-444E-921C-48D7A141850D}"/>
              </a:ext>
            </a:extLst>
          </p:cNvPr>
          <p:cNvGrpSpPr/>
          <p:nvPr userDrawn="1"/>
        </p:nvGrpSpPr>
        <p:grpSpPr>
          <a:xfrm>
            <a:off x="3074461" y="-155461"/>
            <a:ext cx="152400" cy="122115"/>
            <a:chOff x="7983415" y="6582508"/>
            <a:chExt cx="152400" cy="486507"/>
          </a:xfrm>
        </p:grpSpPr>
        <p:cxnSp>
          <p:nvCxnSpPr>
            <p:cNvPr id="18" name="Straight Connector 17">
              <a:extLst>
                <a:ext uri="{FF2B5EF4-FFF2-40B4-BE49-F238E27FC236}">
                  <a16:creationId xmlns:a16="http://schemas.microsoft.com/office/drawing/2014/main" id="{03001A03-C9F1-4ACE-A7CF-D0D3C42CDA55}"/>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D11EF4-CCED-49D7-BEB8-9F2DF501C90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FFADB4D-60B4-4700-8F50-57506DB4F4CB}"/>
              </a:ext>
            </a:extLst>
          </p:cNvPr>
          <p:cNvGrpSpPr/>
          <p:nvPr userDrawn="1"/>
        </p:nvGrpSpPr>
        <p:grpSpPr>
          <a:xfrm>
            <a:off x="2608334" y="-155461"/>
            <a:ext cx="152400" cy="122115"/>
            <a:chOff x="7983415" y="6582508"/>
            <a:chExt cx="152400" cy="486507"/>
          </a:xfrm>
        </p:grpSpPr>
        <p:cxnSp>
          <p:nvCxnSpPr>
            <p:cNvPr id="21" name="Straight Connector 20">
              <a:extLst>
                <a:ext uri="{FF2B5EF4-FFF2-40B4-BE49-F238E27FC236}">
                  <a16:creationId xmlns:a16="http://schemas.microsoft.com/office/drawing/2014/main" id="{01D5FE24-1181-4AB9-8564-7E9B49B0C826}"/>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9D06BB-04F9-466B-B25F-EA0EBD4BE98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2A4471C-44C9-4828-A5C3-9493364B8A51}"/>
              </a:ext>
            </a:extLst>
          </p:cNvPr>
          <p:cNvGrpSpPr/>
          <p:nvPr userDrawn="1"/>
        </p:nvGrpSpPr>
        <p:grpSpPr>
          <a:xfrm>
            <a:off x="2142207" y="-155461"/>
            <a:ext cx="152400" cy="122115"/>
            <a:chOff x="7983415" y="6582508"/>
            <a:chExt cx="152400" cy="486507"/>
          </a:xfrm>
        </p:grpSpPr>
        <p:cxnSp>
          <p:nvCxnSpPr>
            <p:cNvPr id="24" name="Straight Connector 23">
              <a:extLst>
                <a:ext uri="{FF2B5EF4-FFF2-40B4-BE49-F238E27FC236}">
                  <a16:creationId xmlns:a16="http://schemas.microsoft.com/office/drawing/2014/main" id="{5EA97ABC-50FB-430B-825F-815C925D8D5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50A32-C0D9-4A2D-8CD8-AA094ED88337}"/>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718A779-3C3C-43AB-807C-F7EA6B4C2B19}"/>
              </a:ext>
            </a:extLst>
          </p:cNvPr>
          <p:cNvGrpSpPr/>
          <p:nvPr userDrawn="1"/>
        </p:nvGrpSpPr>
        <p:grpSpPr>
          <a:xfrm>
            <a:off x="1676080" y="-155461"/>
            <a:ext cx="152400" cy="122115"/>
            <a:chOff x="7983415" y="6582508"/>
            <a:chExt cx="152400" cy="486507"/>
          </a:xfrm>
        </p:grpSpPr>
        <p:cxnSp>
          <p:nvCxnSpPr>
            <p:cNvPr id="27" name="Straight Connector 26">
              <a:extLst>
                <a:ext uri="{FF2B5EF4-FFF2-40B4-BE49-F238E27FC236}">
                  <a16:creationId xmlns:a16="http://schemas.microsoft.com/office/drawing/2014/main" id="{366B8EA0-989C-4EC4-944B-A92DDAD8385E}"/>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B4A46D-53DC-4840-874B-438DF918D23C}"/>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9BCE7106-81E1-4A0E-A88E-CAAD2F12F59D}"/>
              </a:ext>
            </a:extLst>
          </p:cNvPr>
          <p:cNvCxnSpPr/>
          <p:nvPr userDrawn="1"/>
        </p:nvCxnSpPr>
        <p:spPr>
          <a:xfrm>
            <a:off x="430099"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3586C56-A425-4EF8-B149-3EFF2DBBBB8C}"/>
              </a:ext>
            </a:extLst>
          </p:cNvPr>
          <p:cNvGrpSpPr/>
          <p:nvPr userDrawn="1"/>
        </p:nvGrpSpPr>
        <p:grpSpPr>
          <a:xfrm>
            <a:off x="743826" y="-155461"/>
            <a:ext cx="152400" cy="122115"/>
            <a:chOff x="7983415" y="6582508"/>
            <a:chExt cx="152400" cy="486507"/>
          </a:xfrm>
        </p:grpSpPr>
        <p:cxnSp>
          <p:nvCxnSpPr>
            <p:cNvPr id="31" name="Straight Connector 30">
              <a:extLst>
                <a:ext uri="{FF2B5EF4-FFF2-40B4-BE49-F238E27FC236}">
                  <a16:creationId xmlns:a16="http://schemas.microsoft.com/office/drawing/2014/main" id="{1BB5D1B4-E5AA-45CB-ABD6-545696C0E76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1E0611-89F1-465D-809D-FE477477D626}"/>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1994B963-B529-4E39-A2C6-4162CCE74A5F}"/>
              </a:ext>
            </a:extLst>
          </p:cNvPr>
          <p:cNvGrpSpPr/>
          <p:nvPr userDrawn="1"/>
        </p:nvGrpSpPr>
        <p:grpSpPr>
          <a:xfrm>
            <a:off x="1209953" y="-155461"/>
            <a:ext cx="152400" cy="122115"/>
            <a:chOff x="7983415" y="6582508"/>
            <a:chExt cx="152400" cy="486507"/>
          </a:xfrm>
        </p:grpSpPr>
        <p:cxnSp>
          <p:nvCxnSpPr>
            <p:cNvPr id="34" name="Straight Connector 33">
              <a:extLst>
                <a:ext uri="{FF2B5EF4-FFF2-40B4-BE49-F238E27FC236}">
                  <a16:creationId xmlns:a16="http://schemas.microsoft.com/office/drawing/2014/main" id="{559C638C-8D8E-49CD-8200-8EE5DD4BF7C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75FB2B7-BE4F-4B61-B1D4-F02FCFE0501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73EF315-D565-4F8C-B308-5E2E2B10CBD3}"/>
              </a:ext>
            </a:extLst>
          </p:cNvPr>
          <p:cNvGrpSpPr/>
          <p:nvPr userDrawn="1"/>
        </p:nvGrpSpPr>
        <p:grpSpPr>
          <a:xfrm>
            <a:off x="7269604" y="-155461"/>
            <a:ext cx="152400" cy="122115"/>
            <a:chOff x="7983415" y="6582508"/>
            <a:chExt cx="152400" cy="486507"/>
          </a:xfrm>
        </p:grpSpPr>
        <p:cxnSp>
          <p:nvCxnSpPr>
            <p:cNvPr id="37" name="Straight Connector 36">
              <a:extLst>
                <a:ext uri="{FF2B5EF4-FFF2-40B4-BE49-F238E27FC236}">
                  <a16:creationId xmlns:a16="http://schemas.microsoft.com/office/drawing/2014/main" id="{478397AA-F936-4F0F-BFCF-70921ABEC6D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94F743-BCB2-4FE6-91A0-1D8D1A8ECBC8}"/>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420526E-9738-4733-B505-A8A16CDF578E}"/>
              </a:ext>
            </a:extLst>
          </p:cNvPr>
          <p:cNvGrpSpPr/>
          <p:nvPr userDrawn="1"/>
        </p:nvGrpSpPr>
        <p:grpSpPr>
          <a:xfrm>
            <a:off x="6803477" y="-155461"/>
            <a:ext cx="152400" cy="122115"/>
            <a:chOff x="7983415" y="6582508"/>
            <a:chExt cx="152400" cy="486507"/>
          </a:xfrm>
        </p:grpSpPr>
        <p:cxnSp>
          <p:nvCxnSpPr>
            <p:cNvPr id="40" name="Straight Connector 39">
              <a:extLst>
                <a:ext uri="{FF2B5EF4-FFF2-40B4-BE49-F238E27FC236}">
                  <a16:creationId xmlns:a16="http://schemas.microsoft.com/office/drawing/2014/main" id="{56FBD2E5-F0B1-4DD2-A476-E63B3D513B9B}"/>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49E4CC-E4E6-4C51-BE5A-F7AEA8680E43}"/>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242D17D-07BD-4ACE-8FF2-262A6F069C41}"/>
              </a:ext>
            </a:extLst>
          </p:cNvPr>
          <p:cNvGrpSpPr/>
          <p:nvPr userDrawn="1"/>
        </p:nvGrpSpPr>
        <p:grpSpPr>
          <a:xfrm>
            <a:off x="6337350" y="-155461"/>
            <a:ext cx="152400" cy="122115"/>
            <a:chOff x="7983415" y="6582508"/>
            <a:chExt cx="152400" cy="486507"/>
          </a:xfrm>
        </p:grpSpPr>
        <p:cxnSp>
          <p:nvCxnSpPr>
            <p:cNvPr id="43" name="Straight Connector 42">
              <a:extLst>
                <a:ext uri="{FF2B5EF4-FFF2-40B4-BE49-F238E27FC236}">
                  <a16:creationId xmlns:a16="http://schemas.microsoft.com/office/drawing/2014/main" id="{AC548F87-ABD7-44B9-9547-C7217683F41A}"/>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9AF1F18-B2D8-4C91-A5E2-3172966716C3}"/>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C49039C6-4970-420A-B333-1987D4E26E23}"/>
              </a:ext>
            </a:extLst>
          </p:cNvPr>
          <p:cNvGrpSpPr/>
          <p:nvPr userDrawn="1"/>
        </p:nvGrpSpPr>
        <p:grpSpPr>
          <a:xfrm>
            <a:off x="5871223" y="-155461"/>
            <a:ext cx="152400" cy="122115"/>
            <a:chOff x="7983415" y="6582508"/>
            <a:chExt cx="152400" cy="486507"/>
          </a:xfrm>
        </p:grpSpPr>
        <p:cxnSp>
          <p:nvCxnSpPr>
            <p:cNvPr id="46" name="Straight Connector 45">
              <a:extLst>
                <a:ext uri="{FF2B5EF4-FFF2-40B4-BE49-F238E27FC236}">
                  <a16:creationId xmlns:a16="http://schemas.microsoft.com/office/drawing/2014/main" id="{899279BF-C72B-473B-AA6C-7E807C785F49}"/>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6381A2-149E-495F-B0FD-755830EB94E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1B06DCC-2AD2-4570-B23B-3EE6B6081BE1}"/>
              </a:ext>
            </a:extLst>
          </p:cNvPr>
          <p:cNvGrpSpPr/>
          <p:nvPr userDrawn="1"/>
        </p:nvGrpSpPr>
        <p:grpSpPr>
          <a:xfrm>
            <a:off x="5405096" y="-155461"/>
            <a:ext cx="152400" cy="122115"/>
            <a:chOff x="7983415" y="6582508"/>
            <a:chExt cx="152400" cy="486507"/>
          </a:xfrm>
        </p:grpSpPr>
        <p:cxnSp>
          <p:nvCxnSpPr>
            <p:cNvPr id="49" name="Straight Connector 48">
              <a:extLst>
                <a:ext uri="{FF2B5EF4-FFF2-40B4-BE49-F238E27FC236}">
                  <a16:creationId xmlns:a16="http://schemas.microsoft.com/office/drawing/2014/main" id="{767467F2-6791-442F-B773-A1FC206F759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E88EEE-FED8-43DE-9E5A-CB654DEA2B56}"/>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17526DC-906B-416C-95A7-C8CCAB79BEA3}"/>
              </a:ext>
            </a:extLst>
          </p:cNvPr>
          <p:cNvGrpSpPr/>
          <p:nvPr userDrawn="1"/>
        </p:nvGrpSpPr>
        <p:grpSpPr>
          <a:xfrm>
            <a:off x="4938969" y="-155461"/>
            <a:ext cx="152400" cy="122115"/>
            <a:chOff x="7983415" y="6582508"/>
            <a:chExt cx="152400" cy="486507"/>
          </a:xfrm>
        </p:grpSpPr>
        <p:cxnSp>
          <p:nvCxnSpPr>
            <p:cNvPr id="52" name="Straight Connector 51">
              <a:extLst>
                <a:ext uri="{FF2B5EF4-FFF2-40B4-BE49-F238E27FC236}">
                  <a16:creationId xmlns:a16="http://schemas.microsoft.com/office/drawing/2014/main" id="{533494F6-86DE-44C2-854B-4CD28D923799}"/>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BDCB80-85EA-4E05-83B4-AF1865511E9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07458BF8-AE84-4C1D-96A1-5CB521F96ABE}"/>
              </a:ext>
            </a:extLst>
          </p:cNvPr>
          <p:cNvGrpSpPr/>
          <p:nvPr userDrawn="1"/>
        </p:nvGrpSpPr>
        <p:grpSpPr>
          <a:xfrm>
            <a:off x="4472842" y="-155461"/>
            <a:ext cx="152400" cy="122115"/>
            <a:chOff x="7983415" y="6582508"/>
            <a:chExt cx="152400" cy="486507"/>
          </a:xfrm>
        </p:grpSpPr>
        <p:cxnSp>
          <p:nvCxnSpPr>
            <p:cNvPr id="55" name="Straight Connector 54">
              <a:extLst>
                <a:ext uri="{FF2B5EF4-FFF2-40B4-BE49-F238E27FC236}">
                  <a16:creationId xmlns:a16="http://schemas.microsoft.com/office/drawing/2014/main" id="{7DE5F2DA-000E-46CA-B131-01C310BE98E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151102B-00E2-4454-AE7C-11EC134B48FC}"/>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658FA1E6-93F7-44F5-B5B3-30B2137798CA}"/>
              </a:ext>
            </a:extLst>
          </p:cNvPr>
          <p:cNvCxnSpPr/>
          <p:nvPr userDrawn="1"/>
        </p:nvCxnSpPr>
        <p:spPr>
          <a:xfrm>
            <a:off x="8667987"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C548588-F9B3-46E0-BBF2-A7B0C9E3A826}"/>
              </a:ext>
            </a:extLst>
          </p:cNvPr>
          <p:cNvGrpSpPr/>
          <p:nvPr userDrawn="1"/>
        </p:nvGrpSpPr>
        <p:grpSpPr>
          <a:xfrm>
            <a:off x="8201858" y="-155461"/>
            <a:ext cx="152400" cy="122115"/>
            <a:chOff x="7983415" y="6582508"/>
            <a:chExt cx="152400" cy="486507"/>
          </a:xfrm>
        </p:grpSpPr>
        <p:cxnSp>
          <p:nvCxnSpPr>
            <p:cNvPr id="59" name="Straight Connector 58">
              <a:extLst>
                <a:ext uri="{FF2B5EF4-FFF2-40B4-BE49-F238E27FC236}">
                  <a16:creationId xmlns:a16="http://schemas.microsoft.com/office/drawing/2014/main" id="{804A6745-8BCB-461F-BE98-05BEEE172410}"/>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4BA3DD-F2C4-4155-947D-5DA4B69B1B73}"/>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E19D40E-C070-4E29-988D-CB1646DBEC18}"/>
              </a:ext>
            </a:extLst>
          </p:cNvPr>
          <p:cNvGrpSpPr/>
          <p:nvPr userDrawn="1"/>
        </p:nvGrpSpPr>
        <p:grpSpPr>
          <a:xfrm>
            <a:off x="7735731" y="-155461"/>
            <a:ext cx="152400" cy="122115"/>
            <a:chOff x="7983415" y="6582508"/>
            <a:chExt cx="152400" cy="486507"/>
          </a:xfrm>
        </p:grpSpPr>
        <p:cxnSp>
          <p:nvCxnSpPr>
            <p:cNvPr id="62" name="Straight Connector 61">
              <a:extLst>
                <a:ext uri="{FF2B5EF4-FFF2-40B4-BE49-F238E27FC236}">
                  <a16:creationId xmlns:a16="http://schemas.microsoft.com/office/drawing/2014/main" id="{E8155494-E5C8-4249-89B8-F9388E46B4AE}"/>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8EC081-EE6C-4571-B408-131A1BF04EEB}"/>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D593B85-7C7C-4351-A003-BA0B910C3EAD}"/>
              </a:ext>
            </a:extLst>
          </p:cNvPr>
          <p:cNvGrpSpPr/>
          <p:nvPr userDrawn="1"/>
        </p:nvGrpSpPr>
        <p:grpSpPr>
          <a:xfrm>
            <a:off x="4006715" y="5185797"/>
            <a:ext cx="152400" cy="122115"/>
            <a:chOff x="7983415" y="6582508"/>
            <a:chExt cx="152400" cy="486507"/>
          </a:xfrm>
        </p:grpSpPr>
        <p:cxnSp>
          <p:nvCxnSpPr>
            <p:cNvPr id="65" name="Straight Connector 64">
              <a:extLst>
                <a:ext uri="{FF2B5EF4-FFF2-40B4-BE49-F238E27FC236}">
                  <a16:creationId xmlns:a16="http://schemas.microsoft.com/office/drawing/2014/main" id="{19490EFB-3266-46F5-944B-CC865CCD8A1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9B3BD93-2CD6-498E-BD0F-6CF1521B716E}"/>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3778C43-9541-4DB4-B906-432880D58B9C}"/>
              </a:ext>
            </a:extLst>
          </p:cNvPr>
          <p:cNvGrpSpPr/>
          <p:nvPr userDrawn="1"/>
        </p:nvGrpSpPr>
        <p:grpSpPr>
          <a:xfrm>
            <a:off x="3540588" y="5185797"/>
            <a:ext cx="152400" cy="122115"/>
            <a:chOff x="7983415" y="6582508"/>
            <a:chExt cx="152400" cy="486507"/>
          </a:xfrm>
        </p:grpSpPr>
        <p:cxnSp>
          <p:nvCxnSpPr>
            <p:cNvPr id="68" name="Straight Connector 67">
              <a:extLst>
                <a:ext uri="{FF2B5EF4-FFF2-40B4-BE49-F238E27FC236}">
                  <a16:creationId xmlns:a16="http://schemas.microsoft.com/office/drawing/2014/main" id="{EDA22AFE-C047-4524-A976-73D8754212BB}"/>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C9E913-2F0C-4118-8DAE-1E6293B6F9A5}"/>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A5844912-996B-4383-B396-7992A01E6C3E}"/>
              </a:ext>
            </a:extLst>
          </p:cNvPr>
          <p:cNvGrpSpPr/>
          <p:nvPr userDrawn="1"/>
        </p:nvGrpSpPr>
        <p:grpSpPr>
          <a:xfrm>
            <a:off x="3074461" y="5185797"/>
            <a:ext cx="152400" cy="122115"/>
            <a:chOff x="7983415" y="6582508"/>
            <a:chExt cx="152400" cy="486507"/>
          </a:xfrm>
        </p:grpSpPr>
        <p:cxnSp>
          <p:nvCxnSpPr>
            <p:cNvPr id="71" name="Straight Connector 70">
              <a:extLst>
                <a:ext uri="{FF2B5EF4-FFF2-40B4-BE49-F238E27FC236}">
                  <a16:creationId xmlns:a16="http://schemas.microsoft.com/office/drawing/2014/main" id="{1FE49E58-E6D7-4CA6-B00B-CD645F92400E}"/>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34F8886-48DB-47F5-B836-5F9C0960A4B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063EFD4E-68DA-489A-AE76-F47FAEA93CE6}"/>
              </a:ext>
            </a:extLst>
          </p:cNvPr>
          <p:cNvGrpSpPr/>
          <p:nvPr userDrawn="1"/>
        </p:nvGrpSpPr>
        <p:grpSpPr>
          <a:xfrm>
            <a:off x="2608334" y="5185797"/>
            <a:ext cx="152400" cy="122115"/>
            <a:chOff x="7983415" y="6582508"/>
            <a:chExt cx="152400" cy="486507"/>
          </a:xfrm>
        </p:grpSpPr>
        <p:cxnSp>
          <p:nvCxnSpPr>
            <p:cNvPr id="74" name="Straight Connector 73">
              <a:extLst>
                <a:ext uri="{FF2B5EF4-FFF2-40B4-BE49-F238E27FC236}">
                  <a16:creationId xmlns:a16="http://schemas.microsoft.com/office/drawing/2014/main" id="{7B92A273-01A1-488E-A44A-BD75645F70B6}"/>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13FCE61-57B1-4652-8590-E49CC397F39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BAB40AF0-3FFC-43F2-A830-1442EC4A5B1E}"/>
              </a:ext>
            </a:extLst>
          </p:cNvPr>
          <p:cNvGrpSpPr/>
          <p:nvPr userDrawn="1"/>
        </p:nvGrpSpPr>
        <p:grpSpPr>
          <a:xfrm>
            <a:off x="2142207" y="5185797"/>
            <a:ext cx="152400" cy="122115"/>
            <a:chOff x="7983415" y="6582508"/>
            <a:chExt cx="152400" cy="486507"/>
          </a:xfrm>
        </p:grpSpPr>
        <p:cxnSp>
          <p:nvCxnSpPr>
            <p:cNvPr id="77" name="Straight Connector 76">
              <a:extLst>
                <a:ext uri="{FF2B5EF4-FFF2-40B4-BE49-F238E27FC236}">
                  <a16:creationId xmlns:a16="http://schemas.microsoft.com/office/drawing/2014/main" id="{2AD97D54-223E-4AF1-A339-61035058C3F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28FB69B-D6AD-48E2-B0E8-A09FB7A84373}"/>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7FE686F-4526-4EDC-BC72-AA8DF85D6B51}"/>
              </a:ext>
            </a:extLst>
          </p:cNvPr>
          <p:cNvGrpSpPr/>
          <p:nvPr userDrawn="1"/>
        </p:nvGrpSpPr>
        <p:grpSpPr>
          <a:xfrm>
            <a:off x="1676080" y="5185797"/>
            <a:ext cx="152400" cy="122115"/>
            <a:chOff x="7983415" y="6582508"/>
            <a:chExt cx="152400" cy="486507"/>
          </a:xfrm>
        </p:grpSpPr>
        <p:cxnSp>
          <p:nvCxnSpPr>
            <p:cNvPr id="80" name="Straight Connector 79">
              <a:extLst>
                <a:ext uri="{FF2B5EF4-FFF2-40B4-BE49-F238E27FC236}">
                  <a16:creationId xmlns:a16="http://schemas.microsoft.com/office/drawing/2014/main" id="{E5C5A1C5-657D-46B1-B03C-477002486CDB}"/>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A7E8D9F-B768-4473-B019-D2B857B9D8E0}"/>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82" name="Straight Connector 81">
            <a:extLst>
              <a:ext uri="{FF2B5EF4-FFF2-40B4-BE49-F238E27FC236}">
                <a16:creationId xmlns:a16="http://schemas.microsoft.com/office/drawing/2014/main" id="{2F10E7BE-196A-4943-A833-A7240D8F487C}"/>
              </a:ext>
            </a:extLst>
          </p:cNvPr>
          <p:cNvCxnSpPr/>
          <p:nvPr userDrawn="1"/>
        </p:nvCxnSpPr>
        <p:spPr>
          <a:xfrm>
            <a:off x="430099"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4D8D9DB-406F-46BE-B19A-E6764F1E0CCB}"/>
              </a:ext>
            </a:extLst>
          </p:cNvPr>
          <p:cNvGrpSpPr/>
          <p:nvPr userDrawn="1"/>
        </p:nvGrpSpPr>
        <p:grpSpPr>
          <a:xfrm>
            <a:off x="743826" y="5185797"/>
            <a:ext cx="152400" cy="122115"/>
            <a:chOff x="7983415" y="6582508"/>
            <a:chExt cx="152400" cy="486507"/>
          </a:xfrm>
        </p:grpSpPr>
        <p:cxnSp>
          <p:nvCxnSpPr>
            <p:cNvPr id="84" name="Straight Connector 83">
              <a:extLst>
                <a:ext uri="{FF2B5EF4-FFF2-40B4-BE49-F238E27FC236}">
                  <a16:creationId xmlns:a16="http://schemas.microsoft.com/office/drawing/2014/main" id="{1E732F6A-7284-4271-8414-A3973A143A10}"/>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A016849-DBA6-4731-A3D4-1FE446D1DA5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631B9E07-A9EF-4090-AE56-33D7A6CDB039}"/>
              </a:ext>
            </a:extLst>
          </p:cNvPr>
          <p:cNvGrpSpPr/>
          <p:nvPr userDrawn="1"/>
        </p:nvGrpSpPr>
        <p:grpSpPr>
          <a:xfrm>
            <a:off x="1209953" y="5185797"/>
            <a:ext cx="152400" cy="122115"/>
            <a:chOff x="7983415" y="6582508"/>
            <a:chExt cx="152400" cy="486507"/>
          </a:xfrm>
        </p:grpSpPr>
        <p:cxnSp>
          <p:nvCxnSpPr>
            <p:cNvPr id="87" name="Straight Connector 86">
              <a:extLst>
                <a:ext uri="{FF2B5EF4-FFF2-40B4-BE49-F238E27FC236}">
                  <a16:creationId xmlns:a16="http://schemas.microsoft.com/office/drawing/2014/main" id="{4E581920-F9D8-4D72-B529-F97DE8BE581E}"/>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A2BAA-B985-48B1-9B16-C21BA63F7061}"/>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50E59A8A-BEEC-40E2-95AC-B388ACB8B2F0}"/>
              </a:ext>
            </a:extLst>
          </p:cNvPr>
          <p:cNvGrpSpPr/>
          <p:nvPr userDrawn="1"/>
        </p:nvGrpSpPr>
        <p:grpSpPr>
          <a:xfrm>
            <a:off x="7269604" y="5185797"/>
            <a:ext cx="152400" cy="122115"/>
            <a:chOff x="7983415" y="6582508"/>
            <a:chExt cx="152400" cy="486507"/>
          </a:xfrm>
        </p:grpSpPr>
        <p:cxnSp>
          <p:nvCxnSpPr>
            <p:cNvPr id="90" name="Straight Connector 89">
              <a:extLst>
                <a:ext uri="{FF2B5EF4-FFF2-40B4-BE49-F238E27FC236}">
                  <a16:creationId xmlns:a16="http://schemas.microsoft.com/office/drawing/2014/main" id="{70F3784B-3863-4B52-A26F-EB0F6A37480E}"/>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09C1494-C351-4719-815D-F1A8E2759DED}"/>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47125756-8F5F-4628-9968-6824A83139A1}"/>
              </a:ext>
            </a:extLst>
          </p:cNvPr>
          <p:cNvGrpSpPr/>
          <p:nvPr userDrawn="1"/>
        </p:nvGrpSpPr>
        <p:grpSpPr>
          <a:xfrm>
            <a:off x="6803477" y="5185797"/>
            <a:ext cx="152400" cy="122115"/>
            <a:chOff x="7983415" y="6582508"/>
            <a:chExt cx="152400" cy="486507"/>
          </a:xfrm>
        </p:grpSpPr>
        <p:cxnSp>
          <p:nvCxnSpPr>
            <p:cNvPr id="93" name="Straight Connector 92">
              <a:extLst>
                <a:ext uri="{FF2B5EF4-FFF2-40B4-BE49-F238E27FC236}">
                  <a16:creationId xmlns:a16="http://schemas.microsoft.com/office/drawing/2014/main" id="{0956A6E3-6F14-40F1-BE37-A491D9FEE22C}"/>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3CA4DD-34B1-4B13-A9DD-0FC7CE176ABE}"/>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21FBD74C-4D49-4991-BCAB-52B95C6C0317}"/>
              </a:ext>
            </a:extLst>
          </p:cNvPr>
          <p:cNvGrpSpPr/>
          <p:nvPr userDrawn="1"/>
        </p:nvGrpSpPr>
        <p:grpSpPr>
          <a:xfrm>
            <a:off x="6337350" y="5185797"/>
            <a:ext cx="152400" cy="122115"/>
            <a:chOff x="7983415" y="6582508"/>
            <a:chExt cx="152400" cy="486507"/>
          </a:xfrm>
        </p:grpSpPr>
        <p:cxnSp>
          <p:nvCxnSpPr>
            <p:cNvPr id="96" name="Straight Connector 95">
              <a:extLst>
                <a:ext uri="{FF2B5EF4-FFF2-40B4-BE49-F238E27FC236}">
                  <a16:creationId xmlns:a16="http://schemas.microsoft.com/office/drawing/2014/main" id="{B9EA9C0B-3655-4750-ADBF-DFC0594DCDA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5CBA6C2-AE6A-44E1-BDC1-1623A69AC0D3}"/>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78519BB3-D4FE-47F9-BCF2-31CF5530101E}"/>
              </a:ext>
            </a:extLst>
          </p:cNvPr>
          <p:cNvGrpSpPr/>
          <p:nvPr userDrawn="1"/>
        </p:nvGrpSpPr>
        <p:grpSpPr>
          <a:xfrm>
            <a:off x="5871223" y="5185797"/>
            <a:ext cx="152400" cy="122115"/>
            <a:chOff x="7983415" y="6582508"/>
            <a:chExt cx="152400" cy="486507"/>
          </a:xfrm>
        </p:grpSpPr>
        <p:cxnSp>
          <p:nvCxnSpPr>
            <p:cNvPr id="99" name="Straight Connector 98">
              <a:extLst>
                <a:ext uri="{FF2B5EF4-FFF2-40B4-BE49-F238E27FC236}">
                  <a16:creationId xmlns:a16="http://schemas.microsoft.com/office/drawing/2014/main" id="{B865AB0E-B066-45CD-8422-0D420B23456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0F58451-48B9-4AE4-A06A-B2895294B220}"/>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6394C755-5C25-490A-8874-E4BA1D854CD7}"/>
              </a:ext>
            </a:extLst>
          </p:cNvPr>
          <p:cNvGrpSpPr/>
          <p:nvPr userDrawn="1"/>
        </p:nvGrpSpPr>
        <p:grpSpPr>
          <a:xfrm>
            <a:off x="5405096" y="5185797"/>
            <a:ext cx="152400" cy="122115"/>
            <a:chOff x="7983415" y="6582508"/>
            <a:chExt cx="152400" cy="486507"/>
          </a:xfrm>
        </p:grpSpPr>
        <p:cxnSp>
          <p:nvCxnSpPr>
            <p:cNvPr id="102" name="Straight Connector 101">
              <a:extLst>
                <a:ext uri="{FF2B5EF4-FFF2-40B4-BE49-F238E27FC236}">
                  <a16:creationId xmlns:a16="http://schemas.microsoft.com/office/drawing/2014/main" id="{15C8561D-D8DC-42C7-9C86-1D1F7562D84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E95F17D-52FD-411E-A3C6-3095935B874D}"/>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0BC9F284-5C2C-429E-A3B6-4C101A7603EC}"/>
              </a:ext>
            </a:extLst>
          </p:cNvPr>
          <p:cNvGrpSpPr/>
          <p:nvPr userDrawn="1"/>
        </p:nvGrpSpPr>
        <p:grpSpPr>
          <a:xfrm>
            <a:off x="4938969" y="5185797"/>
            <a:ext cx="152400" cy="122115"/>
            <a:chOff x="7983415" y="6582508"/>
            <a:chExt cx="152400" cy="486507"/>
          </a:xfrm>
        </p:grpSpPr>
        <p:cxnSp>
          <p:nvCxnSpPr>
            <p:cNvPr id="105" name="Straight Connector 104">
              <a:extLst>
                <a:ext uri="{FF2B5EF4-FFF2-40B4-BE49-F238E27FC236}">
                  <a16:creationId xmlns:a16="http://schemas.microsoft.com/office/drawing/2014/main" id="{93EBE488-8743-49F4-90B3-6BC66CEE8BAA}"/>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104898F-A58A-45DA-96E7-C5B4F211AE66}"/>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9C09EB3D-7EC1-4E13-8831-AAFF1A0FF5FB}"/>
              </a:ext>
            </a:extLst>
          </p:cNvPr>
          <p:cNvGrpSpPr/>
          <p:nvPr userDrawn="1"/>
        </p:nvGrpSpPr>
        <p:grpSpPr>
          <a:xfrm>
            <a:off x="4472842" y="5185797"/>
            <a:ext cx="152400" cy="122115"/>
            <a:chOff x="7983415" y="6582508"/>
            <a:chExt cx="152400" cy="486507"/>
          </a:xfrm>
        </p:grpSpPr>
        <p:cxnSp>
          <p:nvCxnSpPr>
            <p:cNvPr id="108" name="Straight Connector 107">
              <a:extLst>
                <a:ext uri="{FF2B5EF4-FFF2-40B4-BE49-F238E27FC236}">
                  <a16:creationId xmlns:a16="http://schemas.microsoft.com/office/drawing/2014/main" id="{8D7A3AA1-0563-4018-9949-00797416768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EF18A12-3E48-46C3-8FCA-38CEB1F98B95}"/>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0F8785F6-4469-43EC-9141-219286F8B6CC}"/>
              </a:ext>
            </a:extLst>
          </p:cNvPr>
          <p:cNvCxnSpPr/>
          <p:nvPr userDrawn="1"/>
        </p:nvCxnSpPr>
        <p:spPr>
          <a:xfrm>
            <a:off x="8667987"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87F92E7C-D5A6-4652-80A8-FDF529EFB28B}"/>
              </a:ext>
            </a:extLst>
          </p:cNvPr>
          <p:cNvGrpSpPr/>
          <p:nvPr userDrawn="1"/>
        </p:nvGrpSpPr>
        <p:grpSpPr>
          <a:xfrm>
            <a:off x="8201858" y="5185797"/>
            <a:ext cx="152400" cy="122115"/>
            <a:chOff x="7983415" y="6582508"/>
            <a:chExt cx="152400" cy="486507"/>
          </a:xfrm>
        </p:grpSpPr>
        <p:cxnSp>
          <p:nvCxnSpPr>
            <p:cNvPr id="112" name="Straight Connector 111">
              <a:extLst>
                <a:ext uri="{FF2B5EF4-FFF2-40B4-BE49-F238E27FC236}">
                  <a16:creationId xmlns:a16="http://schemas.microsoft.com/office/drawing/2014/main" id="{0A346E7A-0779-405C-888D-11CDA600702E}"/>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4552D04-3411-42F4-9C70-45BAB23204AA}"/>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9732B827-408A-45AC-883E-3F459DE1F34F}"/>
              </a:ext>
            </a:extLst>
          </p:cNvPr>
          <p:cNvGrpSpPr/>
          <p:nvPr userDrawn="1"/>
        </p:nvGrpSpPr>
        <p:grpSpPr>
          <a:xfrm>
            <a:off x="7735731" y="5185797"/>
            <a:ext cx="152400" cy="122115"/>
            <a:chOff x="7983415" y="6582508"/>
            <a:chExt cx="152400" cy="486507"/>
          </a:xfrm>
        </p:grpSpPr>
        <p:cxnSp>
          <p:nvCxnSpPr>
            <p:cNvPr id="115" name="Straight Connector 114">
              <a:extLst>
                <a:ext uri="{FF2B5EF4-FFF2-40B4-BE49-F238E27FC236}">
                  <a16:creationId xmlns:a16="http://schemas.microsoft.com/office/drawing/2014/main" id="{DB1B25C8-7FC4-41F5-8A63-D980128FD46F}"/>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07E9484-4327-453C-9024-6707AE85568D}"/>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E79BEF14-14BD-48E3-BF95-7EB2760C3D73}"/>
              </a:ext>
            </a:extLst>
          </p:cNvPr>
          <p:cNvGrpSpPr/>
          <p:nvPr userDrawn="1"/>
        </p:nvGrpSpPr>
        <p:grpSpPr>
          <a:xfrm rot="5400000">
            <a:off x="-174784" y="4555298"/>
            <a:ext cx="152400" cy="122115"/>
            <a:chOff x="7983415" y="6582508"/>
            <a:chExt cx="152400" cy="486507"/>
          </a:xfrm>
        </p:grpSpPr>
        <p:cxnSp>
          <p:nvCxnSpPr>
            <p:cNvPr id="118" name="Straight Connector 117">
              <a:extLst>
                <a:ext uri="{FF2B5EF4-FFF2-40B4-BE49-F238E27FC236}">
                  <a16:creationId xmlns:a16="http://schemas.microsoft.com/office/drawing/2014/main" id="{9881B6CD-28DA-4B4B-AD9E-E1A5262CC9FB}"/>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BB9F11D-5B66-4283-889A-A5B9266C7ADE}"/>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DDCCAD9E-0815-4CDF-B836-71845BB7AF5B}"/>
              </a:ext>
            </a:extLst>
          </p:cNvPr>
          <p:cNvGrpSpPr/>
          <p:nvPr userDrawn="1"/>
        </p:nvGrpSpPr>
        <p:grpSpPr>
          <a:xfrm rot="5400000">
            <a:off x="-174784" y="4085124"/>
            <a:ext cx="152400" cy="122115"/>
            <a:chOff x="7983415" y="6582508"/>
            <a:chExt cx="152400" cy="486507"/>
          </a:xfrm>
        </p:grpSpPr>
        <p:cxnSp>
          <p:nvCxnSpPr>
            <p:cNvPr id="121" name="Straight Connector 120">
              <a:extLst>
                <a:ext uri="{FF2B5EF4-FFF2-40B4-BE49-F238E27FC236}">
                  <a16:creationId xmlns:a16="http://schemas.microsoft.com/office/drawing/2014/main" id="{C7B156BB-EAE7-4438-B405-6A5AB6AA5C95}"/>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5E422CF-57CD-4393-8CDB-4EF1145EA33C}"/>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F75B944F-1EFB-4C64-AA4E-A7B16FDC9ADE}"/>
              </a:ext>
            </a:extLst>
          </p:cNvPr>
          <p:cNvGrpSpPr/>
          <p:nvPr userDrawn="1"/>
        </p:nvGrpSpPr>
        <p:grpSpPr>
          <a:xfrm rot="5400000">
            <a:off x="-174784" y="3614950"/>
            <a:ext cx="152400" cy="122115"/>
            <a:chOff x="7983415" y="6582508"/>
            <a:chExt cx="152400" cy="486507"/>
          </a:xfrm>
        </p:grpSpPr>
        <p:cxnSp>
          <p:nvCxnSpPr>
            <p:cNvPr id="124" name="Straight Connector 123">
              <a:extLst>
                <a:ext uri="{FF2B5EF4-FFF2-40B4-BE49-F238E27FC236}">
                  <a16:creationId xmlns:a16="http://schemas.microsoft.com/office/drawing/2014/main" id="{F8933D9C-56CA-46AE-9C9A-56BBDD3DE9A0}"/>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7B03B3C-0337-42E8-9868-BF51E1753506}"/>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4E49A052-3DEA-48BD-BAAE-9A1E8CE999EA}"/>
              </a:ext>
            </a:extLst>
          </p:cNvPr>
          <p:cNvGrpSpPr/>
          <p:nvPr userDrawn="1"/>
        </p:nvGrpSpPr>
        <p:grpSpPr>
          <a:xfrm rot="5400000">
            <a:off x="-174784" y="3144776"/>
            <a:ext cx="152400" cy="122115"/>
            <a:chOff x="7983415" y="6582508"/>
            <a:chExt cx="152400" cy="486507"/>
          </a:xfrm>
        </p:grpSpPr>
        <p:cxnSp>
          <p:nvCxnSpPr>
            <p:cNvPr id="127" name="Straight Connector 126">
              <a:extLst>
                <a:ext uri="{FF2B5EF4-FFF2-40B4-BE49-F238E27FC236}">
                  <a16:creationId xmlns:a16="http://schemas.microsoft.com/office/drawing/2014/main" id="{71DDC044-1B96-40EB-A915-6C6B276CCC35}"/>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8EC0E4-5409-48BA-B54D-51B78FE87FDB}"/>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B299AE80-3BAA-4418-8C28-3E86A9A88B29}"/>
              </a:ext>
            </a:extLst>
          </p:cNvPr>
          <p:cNvGrpSpPr/>
          <p:nvPr userDrawn="1"/>
        </p:nvGrpSpPr>
        <p:grpSpPr>
          <a:xfrm rot="5400000">
            <a:off x="-174784" y="2674602"/>
            <a:ext cx="152400" cy="122115"/>
            <a:chOff x="7983415" y="6582508"/>
            <a:chExt cx="152400" cy="486507"/>
          </a:xfrm>
        </p:grpSpPr>
        <p:cxnSp>
          <p:nvCxnSpPr>
            <p:cNvPr id="130" name="Straight Connector 129">
              <a:extLst>
                <a:ext uri="{FF2B5EF4-FFF2-40B4-BE49-F238E27FC236}">
                  <a16:creationId xmlns:a16="http://schemas.microsoft.com/office/drawing/2014/main" id="{B0E7F1D8-A37C-46AF-83E7-5CBDE7CD8E4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73D15D9-DB38-4FBB-B651-E421CAF07850}"/>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E2A2C6FE-18E4-4828-B71F-C9521EDE17D5}"/>
              </a:ext>
            </a:extLst>
          </p:cNvPr>
          <p:cNvGrpSpPr/>
          <p:nvPr userDrawn="1"/>
        </p:nvGrpSpPr>
        <p:grpSpPr>
          <a:xfrm rot="5400000">
            <a:off x="-174784" y="2204428"/>
            <a:ext cx="152400" cy="122115"/>
            <a:chOff x="7983415" y="6582508"/>
            <a:chExt cx="152400" cy="486507"/>
          </a:xfrm>
        </p:grpSpPr>
        <p:cxnSp>
          <p:nvCxnSpPr>
            <p:cNvPr id="133" name="Straight Connector 132">
              <a:extLst>
                <a:ext uri="{FF2B5EF4-FFF2-40B4-BE49-F238E27FC236}">
                  <a16:creationId xmlns:a16="http://schemas.microsoft.com/office/drawing/2014/main" id="{5582B711-C337-443C-9442-75349E3A1DA6}"/>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5C8AC7C-6A3F-4F16-8842-7654A069E00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D6601276-8442-4A76-B9CA-2CC55A9EB722}"/>
              </a:ext>
            </a:extLst>
          </p:cNvPr>
          <p:cNvGrpSpPr/>
          <p:nvPr userDrawn="1"/>
        </p:nvGrpSpPr>
        <p:grpSpPr>
          <a:xfrm rot="5400000">
            <a:off x="-174784" y="1734254"/>
            <a:ext cx="152400" cy="122115"/>
            <a:chOff x="7983415" y="6582508"/>
            <a:chExt cx="152400" cy="486507"/>
          </a:xfrm>
        </p:grpSpPr>
        <p:cxnSp>
          <p:nvCxnSpPr>
            <p:cNvPr id="136" name="Straight Connector 135">
              <a:extLst>
                <a:ext uri="{FF2B5EF4-FFF2-40B4-BE49-F238E27FC236}">
                  <a16:creationId xmlns:a16="http://schemas.microsoft.com/office/drawing/2014/main" id="{F0E575AA-F0B6-42B9-85A3-1ED1B688C0A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70CE863-A7D2-4D68-850B-1EC7B6E69852}"/>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38" name="Straight Connector 137">
            <a:extLst>
              <a:ext uri="{FF2B5EF4-FFF2-40B4-BE49-F238E27FC236}">
                <a16:creationId xmlns:a16="http://schemas.microsoft.com/office/drawing/2014/main" id="{624D4547-5560-41F1-8BDC-5DB9022C13F8}"/>
              </a:ext>
            </a:extLst>
          </p:cNvPr>
          <p:cNvCxnSpPr/>
          <p:nvPr userDrawn="1"/>
        </p:nvCxnSpPr>
        <p:spPr>
          <a:xfrm>
            <a:off x="9144000" y="4874986"/>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1ABF1803-3860-44F2-8AE3-396FC20EE160}"/>
              </a:ext>
            </a:extLst>
          </p:cNvPr>
          <p:cNvCxnSpPr/>
          <p:nvPr userDrawn="1"/>
        </p:nvCxnSpPr>
        <p:spPr>
          <a:xfrm>
            <a:off x="914400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B0AC8D31-FBA1-4060-8A72-9BF1CF044D32}"/>
              </a:ext>
            </a:extLst>
          </p:cNvPr>
          <p:cNvCxnSpPr/>
          <p:nvPr userDrawn="1"/>
        </p:nvCxnSpPr>
        <p:spPr>
          <a:xfrm>
            <a:off x="-187326" y="4871811"/>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E24D6A6-3066-4E0D-87B9-BC4074817B4A}"/>
              </a:ext>
            </a:extLst>
          </p:cNvPr>
          <p:cNvCxnSpPr/>
          <p:nvPr userDrawn="1"/>
        </p:nvCxnSpPr>
        <p:spPr>
          <a:xfrm>
            <a:off x="-18415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34927A8E-8EC1-4B89-B13F-BD2DBBF0950E}"/>
              </a:ext>
            </a:extLst>
          </p:cNvPr>
          <p:cNvCxnSpPr/>
          <p:nvPr userDrawn="1"/>
        </p:nvCxnSpPr>
        <p:spPr>
          <a:xfrm>
            <a:off x="8886825" y="-194346"/>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9BC9EA82-DD46-43F2-9180-C22D4AB48E7A}"/>
              </a:ext>
            </a:extLst>
          </p:cNvPr>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30FC0D4-D36D-45CF-8952-1DAB5C8AA8FB}"/>
              </a:ext>
            </a:extLst>
          </p:cNvPr>
          <p:cNvCxnSpPr/>
          <p:nvPr userDrawn="1"/>
        </p:nvCxnSpPr>
        <p:spPr>
          <a:xfrm>
            <a:off x="8887619" y="5131369"/>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5D30DDF8-6D53-4FD0-90C0-9DA7EDAF250B}"/>
              </a:ext>
            </a:extLst>
          </p:cNvPr>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6" name="Group 145">
            <a:extLst>
              <a:ext uri="{FF2B5EF4-FFF2-40B4-BE49-F238E27FC236}">
                <a16:creationId xmlns:a16="http://schemas.microsoft.com/office/drawing/2014/main" id="{12ACF456-FCEC-423B-93A8-87ACCA2457EA}"/>
              </a:ext>
            </a:extLst>
          </p:cNvPr>
          <p:cNvGrpSpPr/>
          <p:nvPr userDrawn="1"/>
        </p:nvGrpSpPr>
        <p:grpSpPr>
          <a:xfrm rot="5400000">
            <a:off x="-174785" y="483497"/>
            <a:ext cx="152400" cy="122115"/>
            <a:chOff x="7983415" y="6582508"/>
            <a:chExt cx="152400" cy="486507"/>
          </a:xfrm>
        </p:grpSpPr>
        <p:cxnSp>
          <p:nvCxnSpPr>
            <p:cNvPr id="147" name="Straight Connector 146">
              <a:extLst>
                <a:ext uri="{FF2B5EF4-FFF2-40B4-BE49-F238E27FC236}">
                  <a16:creationId xmlns:a16="http://schemas.microsoft.com/office/drawing/2014/main" id="{788E4BCA-F010-40FA-897A-585D6E1A8C8E}"/>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ADCBBB4-29D3-462C-963F-E490770C6EC3}"/>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2254B04F-D34F-4EC0-AB3A-90AD0CA721AD}"/>
              </a:ext>
            </a:extLst>
          </p:cNvPr>
          <p:cNvGrpSpPr/>
          <p:nvPr userDrawn="1"/>
        </p:nvGrpSpPr>
        <p:grpSpPr>
          <a:xfrm rot="5400000">
            <a:off x="-174785" y="1423845"/>
            <a:ext cx="152400" cy="122115"/>
            <a:chOff x="7983415" y="6582508"/>
            <a:chExt cx="152400" cy="486507"/>
          </a:xfrm>
        </p:grpSpPr>
        <p:cxnSp>
          <p:nvCxnSpPr>
            <p:cNvPr id="150" name="Straight Connector 149">
              <a:extLst>
                <a:ext uri="{FF2B5EF4-FFF2-40B4-BE49-F238E27FC236}">
                  <a16:creationId xmlns:a16="http://schemas.microsoft.com/office/drawing/2014/main" id="{4DC60A1B-9744-45B1-97D4-F8555FEFFD92}"/>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BA0702D-B12E-4BE9-B9CF-E6A0C2354F7B}"/>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7C196B6D-1466-4BEF-A83D-D23126A0C524}"/>
              </a:ext>
            </a:extLst>
          </p:cNvPr>
          <p:cNvGrpSpPr/>
          <p:nvPr userDrawn="1"/>
        </p:nvGrpSpPr>
        <p:grpSpPr>
          <a:xfrm rot="5400000">
            <a:off x="-174785" y="953671"/>
            <a:ext cx="152400" cy="122115"/>
            <a:chOff x="7983415" y="6582508"/>
            <a:chExt cx="152400" cy="486507"/>
          </a:xfrm>
        </p:grpSpPr>
        <p:cxnSp>
          <p:nvCxnSpPr>
            <p:cNvPr id="153" name="Straight Connector 152">
              <a:extLst>
                <a:ext uri="{FF2B5EF4-FFF2-40B4-BE49-F238E27FC236}">
                  <a16:creationId xmlns:a16="http://schemas.microsoft.com/office/drawing/2014/main" id="{F05EAB9A-1F53-4F4A-940F-B66342FB8F54}"/>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363D186-6B20-44B9-B175-643A7F9AFC47}"/>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8620AE1D-1FFA-44BC-9790-DFD9409DA61F}"/>
              </a:ext>
            </a:extLst>
          </p:cNvPr>
          <p:cNvGrpSpPr/>
          <p:nvPr userDrawn="1"/>
        </p:nvGrpSpPr>
        <p:grpSpPr>
          <a:xfrm rot="5400000">
            <a:off x="9136485" y="4555299"/>
            <a:ext cx="152400" cy="122115"/>
            <a:chOff x="7983415" y="6582508"/>
            <a:chExt cx="152400" cy="486507"/>
          </a:xfrm>
        </p:grpSpPr>
        <p:cxnSp>
          <p:nvCxnSpPr>
            <p:cNvPr id="156" name="Straight Connector 155">
              <a:extLst>
                <a:ext uri="{FF2B5EF4-FFF2-40B4-BE49-F238E27FC236}">
                  <a16:creationId xmlns:a16="http://schemas.microsoft.com/office/drawing/2014/main" id="{8EB7D343-0192-4792-BFC0-8B009F8006C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BB1FD6C-3572-4FF2-BC77-387D9CFD0428}"/>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D61DAB53-0636-46EF-88B2-94368CD08826}"/>
              </a:ext>
            </a:extLst>
          </p:cNvPr>
          <p:cNvGrpSpPr/>
          <p:nvPr userDrawn="1"/>
        </p:nvGrpSpPr>
        <p:grpSpPr>
          <a:xfrm rot="5400000">
            <a:off x="9136485" y="4085125"/>
            <a:ext cx="152400" cy="122115"/>
            <a:chOff x="7983415" y="6582508"/>
            <a:chExt cx="152400" cy="486507"/>
          </a:xfrm>
        </p:grpSpPr>
        <p:cxnSp>
          <p:nvCxnSpPr>
            <p:cNvPr id="159" name="Straight Connector 158">
              <a:extLst>
                <a:ext uri="{FF2B5EF4-FFF2-40B4-BE49-F238E27FC236}">
                  <a16:creationId xmlns:a16="http://schemas.microsoft.com/office/drawing/2014/main" id="{845DC2AF-8239-4B0A-BD11-695E09E1F7F9}"/>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C51629D-547B-478F-A199-85425EF53ED0}"/>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51FDC73F-04F3-47F0-A37C-BECDCFA6FB67}"/>
              </a:ext>
            </a:extLst>
          </p:cNvPr>
          <p:cNvGrpSpPr/>
          <p:nvPr userDrawn="1"/>
        </p:nvGrpSpPr>
        <p:grpSpPr>
          <a:xfrm rot="5400000">
            <a:off x="9136485" y="3614951"/>
            <a:ext cx="152400" cy="122115"/>
            <a:chOff x="7983415" y="6582508"/>
            <a:chExt cx="152400" cy="486507"/>
          </a:xfrm>
        </p:grpSpPr>
        <p:cxnSp>
          <p:nvCxnSpPr>
            <p:cNvPr id="162" name="Straight Connector 161">
              <a:extLst>
                <a:ext uri="{FF2B5EF4-FFF2-40B4-BE49-F238E27FC236}">
                  <a16:creationId xmlns:a16="http://schemas.microsoft.com/office/drawing/2014/main" id="{8BF518B4-E000-48F8-B95B-A2245B720F32}"/>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C1C4604-E981-4DCA-A46A-8723A3B97B6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DC2DC706-9967-4B06-A999-465A6EA210B0}"/>
              </a:ext>
            </a:extLst>
          </p:cNvPr>
          <p:cNvGrpSpPr/>
          <p:nvPr userDrawn="1"/>
        </p:nvGrpSpPr>
        <p:grpSpPr>
          <a:xfrm rot="5400000">
            <a:off x="9136485" y="3144777"/>
            <a:ext cx="152400" cy="122115"/>
            <a:chOff x="7983415" y="6582508"/>
            <a:chExt cx="152400" cy="486507"/>
          </a:xfrm>
        </p:grpSpPr>
        <p:cxnSp>
          <p:nvCxnSpPr>
            <p:cNvPr id="165" name="Straight Connector 164">
              <a:extLst>
                <a:ext uri="{FF2B5EF4-FFF2-40B4-BE49-F238E27FC236}">
                  <a16:creationId xmlns:a16="http://schemas.microsoft.com/office/drawing/2014/main" id="{CAAFBDDD-A892-4279-B4B5-49595234B215}"/>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5EAE939-610B-42DB-ACC1-CAC934A568DD}"/>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A534212F-992B-445F-95F6-5E82178E27A0}"/>
              </a:ext>
            </a:extLst>
          </p:cNvPr>
          <p:cNvGrpSpPr/>
          <p:nvPr userDrawn="1"/>
        </p:nvGrpSpPr>
        <p:grpSpPr>
          <a:xfrm rot="5400000">
            <a:off x="9136485" y="2674603"/>
            <a:ext cx="152400" cy="122115"/>
            <a:chOff x="7983415" y="6582508"/>
            <a:chExt cx="152400" cy="486507"/>
          </a:xfrm>
        </p:grpSpPr>
        <p:cxnSp>
          <p:nvCxnSpPr>
            <p:cNvPr id="168" name="Straight Connector 167">
              <a:extLst>
                <a:ext uri="{FF2B5EF4-FFF2-40B4-BE49-F238E27FC236}">
                  <a16:creationId xmlns:a16="http://schemas.microsoft.com/office/drawing/2014/main" id="{15E7C590-CF5A-4C9A-BE55-B31F784DE68A}"/>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E8DF9FF-7AB5-42AF-B661-089D1836BF83}"/>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ECCB3573-47DC-4AC5-84BB-6DD14FF99852}"/>
              </a:ext>
            </a:extLst>
          </p:cNvPr>
          <p:cNvGrpSpPr/>
          <p:nvPr userDrawn="1"/>
        </p:nvGrpSpPr>
        <p:grpSpPr>
          <a:xfrm rot="5400000">
            <a:off x="9136485" y="2204429"/>
            <a:ext cx="152400" cy="122115"/>
            <a:chOff x="7983415" y="6582508"/>
            <a:chExt cx="152400" cy="486507"/>
          </a:xfrm>
        </p:grpSpPr>
        <p:cxnSp>
          <p:nvCxnSpPr>
            <p:cNvPr id="171" name="Straight Connector 170">
              <a:extLst>
                <a:ext uri="{FF2B5EF4-FFF2-40B4-BE49-F238E27FC236}">
                  <a16:creationId xmlns:a16="http://schemas.microsoft.com/office/drawing/2014/main" id="{BEC69F1E-5B38-4DE8-A48E-ED7935878280}"/>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08B53D4-79A1-4D01-8397-D3897A25D2A5}"/>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66395CAE-5DF0-4ACE-A74D-9BE8E491FC43}"/>
              </a:ext>
            </a:extLst>
          </p:cNvPr>
          <p:cNvGrpSpPr/>
          <p:nvPr userDrawn="1"/>
        </p:nvGrpSpPr>
        <p:grpSpPr>
          <a:xfrm rot="5400000">
            <a:off x="9136485" y="1734255"/>
            <a:ext cx="152400" cy="122115"/>
            <a:chOff x="7983415" y="6582508"/>
            <a:chExt cx="152400" cy="486507"/>
          </a:xfrm>
        </p:grpSpPr>
        <p:cxnSp>
          <p:nvCxnSpPr>
            <p:cNvPr id="174" name="Straight Connector 173">
              <a:extLst>
                <a:ext uri="{FF2B5EF4-FFF2-40B4-BE49-F238E27FC236}">
                  <a16:creationId xmlns:a16="http://schemas.microsoft.com/office/drawing/2014/main" id="{D2B269F4-27C3-4D92-B39D-8033690C7A8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3D3D1C5-C7E8-4917-97A7-81B0E6F48037}"/>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BDE47D05-C26B-41FE-82C8-9D653F6305A0}"/>
              </a:ext>
            </a:extLst>
          </p:cNvPr>
          <p:cNvGrpSpPr/>
          <p:nvPr userDrawn="1"/>
        </p:nvGrpSpPr>
        <p:grpSpPr>
          <a:xfrm rot="5400000">
            <a:off x="9136485" y="483498"/>
            <a:ext cx="152400" cy="122115"/>
            <a:chOff x="7983415" y="6582508"/>
            <a:chExt cx="152400" cy="486507"/>
          </a:xfrm>
        </p:grpSpPr>
        <p:cxnSp>
          <p:nvCxnSpPr>
            <p:cNvPr id="177" name="Straight Connector 176">
              <a:extLst>
                <a:ext uri="{FF2B5EF4-FFF2-40B4-BE49-F238E27FC236}">
                  <a16:creationId xmlns:a16="http://schemas.microsoft.com/office/drawing/2014/main" id="{FF399F1A-288C-4525-B206-36200F1674D0}"/>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684E49F-03AB-4212-A88B-9A25870DC679}"/>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6A4A3931-0E22-4FF3-AB84-625AA2E1C781}"/>
              </a:ext>
            </a:extLst>
          </p:cNvPr>
          <p:cNvGrpSpPr/>
          <p:nvPr userDrawn="1"/>
        </p:nvGrpSpPr>
        <p:grpSpPr>
          <a:xfrm rot="5400000">
            <a:off x="9136485" y="1423846"/>
            <a:ext cx="152400" cy="122115"/>
            <a:chOff x="7983415" y="6582508"/>
            <a:chExt cx="152400" cy="486507"/>
          </a:xfrm>
        </p:grpSpPr>
        <p:cxnSp>
          <p:nvCxnSpPr>
            <p:cNvPr id="180" name="Straight Connector 179">
              <a:extLst>
                <a:ext uri="{FF2B5EF4-FFF2-40B4-BE49-F238E27FC236}">
                  <a16:creationId xmlns:a16="http://schemas.microsoft.com/office/drawing/2014/main" id="{1EEAB781-869A-4DD2-B156-55ED3920FAD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48A41B2-49A7-431E-BD03-8AE7C3502952}"/>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1B97C7F-0165-4380-807B-B26779C43825}"/>
              </a:ext>
            </a:extLst>
          </p:cNvPr>
          <p:cNvGrpSpPr/>
          <p:nvPr userDrawn="1"/>
        </p:nvGrpSpPr>
        <p:grpSpPr>
          <a:xfrm rot="5400000">
            <a:off x="9136485" y="953672"/>
            <a:ext cx="152400" cy="122115"/>
            <a:chOff x="7983415" y="6582508"/>
            <a:chExt cx="152400" cy="486507"/>
          </a:xfrm>
        </p:grpSpPr>
        <p:cxnSp>
          <p:nvCxnSpPr>
            <p:cNvPr id="183" name="Straight Connector 182">
              <a:extLst>
                <a:ext uri="{FF2B5EF4-FFF2-40B4-BE49-F238E27FC236}">
                  <a16:creationId xmlns:a16="http://schemas.microsoft.com/office/drawing/2014/main" id="{378B0943-CB97-463A-9B5A-72EBFCF3C712}"/>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B83FCDB7-FECF-4666-A293-78069CF3C95F}"/>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8" name="MSIPCMc6524538913b79c6255995ae" descr="{&quot;HashCode&quot;:2133105206,&quot;Placement&quot;:&quot;Footer&quot;,&quot;Top&quot;:389.104645,&quot;Left&quot;:300.843231,&quot;SlideWidth&quot;:720,&quot;SlideHeight&quot;:405}">
            <a:extLst>
              <a:ext uri="{FF2B5EF4-FFF2-40B4-BE49-F238E27FC236}">
                <a16:creationId xmlns:a16="http://schemas.microsoft.com/office/drawing/2014/main" id="{FA4DF015-2F1D-42F4-B078-2F13360A2DCC}"/>
              </a:ext>
            </a:extLst>
          </p:cNvPr>
          <p:cNvSpPr txBox="1"/>
          <p:nvPr userDrawn="1"/>
        </p:nvSpPr>
        <p:spPr>
          <a:xfrm>
            <a:off x="3820709" y="4941629"/>
            <a:ext cx="1502583" cy="201870"/>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Arial" panose="020B0604020202020204" pitchFamily="34" charset="0"/>
              </a:rPr>
              <a:t>Sensitivity: Internal &amp; Restricted</a:t>
            </a:r>
          </a:p>
        </p:txBody>
      </p:sp>
    </p:spTree>
    <p:extLst>
      <p:ext uri="{BB962C8B-B14F-4D97-AF65-F5344CB8AC3E}">
        <p14:creationId xmlns:p14="http://schemas.microsoft.com/office/powerpoint/2010/main" val="1253803378"/>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6" r:id="rId13"/>
    <p:sldLayoutId id="2147484017" r:id="rId14"/>
    <p:sldLayoutId id="2147484018" r:id="rId15"/>
    <p:sldLayoutId id="2147484019" r:id="rId16"/>
    <p:sldLayoutId id="2147484020" r:id="rId17"/>
    <p:sldLayoutId id="2147483867" r:id="rId18"/>
    <p:sldLayoutId id="2147484031" r:id="rId19"/>
    <p:sldLayoutId id="2147484032" r:id="rId20"/>
    <p:sldLayoutId id="2147484039" r:id="rId21"/>
  </p:sldLayoutIdLst>
  <p:hf hdr="0"/>
  <p:txStyles>
    <p:titleStyle>
      <a:lvl1pPr algn="l" defTabSz="685800" rtl="0" eaLnBrk="1" latinLnBrk="0" hangingPunct="1">
        <a:lnSpc>
          <a:spcPct val="90000"/>
        </a:lnSpc>
        <a:spcBef>
          <a:spcPct val="0"/>
        </a:spcBef>
        <a:buNone/>
        <a:defRPr sz="2400" b="0" i="0" kern="1200" cap="none">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0.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0.xml"/><Relationship Id="rId1" Type="http://schemas.openxmlformats.org/officeDocument/2006/relationships/vmlDrawing" Target="../drawings/vmlDrawing2.vml"/><Relationship Id="rId4" Type="http://schemas.openxmlformats.org/officeDocument/2006/relationships/image" Target="../media/image42.w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3.vml"/><Relationship Id="rId4" Type="http://schemas.openxmlformats.org/officeDocument/2006/relationships/image" Target="../media/image53.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8986" y="935665"/>
            <a:ext cx="5007935" cy="1531088"/>
          </a:xfrm>
        </p:spPr>
        <p:txBody>
          <a:bodyPr/>
          <a:lstStyle/>
          <a:p>
            <a:r>
              <a:rPr lang="en-US" dirty="0"/>
              <a:t>F</a:t>
            </a:r>
            <a:r>
              <a:rPr lang="en-US" u="none" dirty="0"/>
              <a:t>inance </a:t>
            </a:r>
            <a:r>
              <a:rPr lang="en-US" dirty="0"/>
              <a:t>S</a:t>
            </a:r>
            <a:r>
              <a:rPr lang="en-US" u="none" dirty="0"/>
              <a:t>upply </a:t>
            </a:r>
            <a:r>
              <a:rPr lang="en-US" dirty="0"/>
              <a:t>C</a:t>
            </a:r>
            <a:r>
              <a:rPr lang="en-US" u="none" dirty="0"/>
              <a:t>hain </a:t>
            </a:r>
            <a:r>
              <a:rPr lang="en-US" dirty="0"/>
              <a:t>M</a:t>
            </a:r>
            <a:r>
              <a:rPr lang="en-US" u="none" dirty="0"/>
              <a:t>anagement (FSCM) Basic Concept</a:t>
            </a:r>
          </a:p>
        </p:txBody>
      </p:sp>
      <p:sp>
        <p:nvSpPr>
          <p:cNvPr id="3" name="Subtitle 2"/>
          <p:cNvSpPr>
            <a:spLocks noGrp="1"/>
          </p:cNvSpPr>
          <p:nvPr>
            <p:ph type="subTitle" idx="1"/>
          </p:nvPr>
        </p:nvSpPr>
        <p:spPr>
          <a:xfrm>
            <a:off x="4267200" y="2855767"/>
            <a:ext cx="3190875" cy="248939"/>
          </a:xfrm>
        </p:spPr>
        <p:txBody>
          <a:bodyPr/>
          <a:lstStyle/>
          <a:p>
            <a:r>
              <a:rPr lang="en-US" sz="1600" dirty="0"/>
              <a:t>Prabhakar Mishra</a:t>
            </a:r>
          </a:p>
        </p:txBody>
      </p:sp>
      <p:sp>
        <p:nvSpPr>
          <p:cNvPr id="4" name="Text Placeholder 3"/>
          <p:cNvSpPr>
            <a:spLocks noGrp="1"/>
          </p:cNvSpPr>
          <p:nvPr>
            <p:ph type="body" sz="quarter" idx="10"/>
          </p:nvPr>
        </p:nvSpPr>
        <p:spPr>
          <a:xfrm>
            <a:off x="4267199" y="3104706"/>
            <a:ext cx="1835888" cy="215565"/>
          </a:xfrm>
        </p:spPr>
        <p:txBody>
          <a:bodyPr/>
          <a:lstStyle/>
          <a:p>
            <a:r>
              <a:rPr lang="en-US" sz="1200" dirty="0"/>
              <a:t>Business Analyst</a:t>
            </a:r>
          </a:p>
        </p:txBody>
      </p:sp>
    </p:spTree>
    <p:extLst>
      <p:ext uri="{BB962C8B-B14F-4D97-AF65-F5344CB8AC3E}">
        <p14:creationId xmlns:p14="http://schemas.microsoft.com/office/powerpoint/2010/main" val="1924715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2186-D58E-4BFD-992E-FB50394134FF}"/>
              </a:ext>
            </a:extLst>
          </p:cNvPr>
          <p:cNvSpPr>
            <a:spLocks noGrp="1"/>
          </p:cNvSpPr>
          <p:nvPr>
            <p:ph type="title"/>
          </p:nvPr>
        </p:nvSpPr>
        <p:spPr>
          <a:xfrm>
            <a:off x="0" y="35700"/>
            <a:ext cx="9144000" cy="507831"/>
          </a:xfrm>
        </p:spPr>
        <p:txBody>
          <a:bodyPr/>
          <a:lstStyle/>
          <a:p>
            <a:r>
              <a:rPr lang="en-US" dirty="0"/>
              <a:t>BP Relationship</a:t>
            </a:r>
          </a:p>
        </p:txBody>
      </p:sp>
      <p:pic>
        <p:nvPicPr>
          <p:cNvPr id="3074" name="Picture 2">
            <a:extLst>
              <a:ext uri="{FF2B5EF4-FFF2-40B4-BE49-F238E27FC236}">
                <a16:creationId xmlns:a16="http://schemas.microsoft.com/office/drawing/2014/main" id="{A2B40D55-3746-4046-8382-4220D8A4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274" y="637953"/>
            <a:ext cx="6539024" cy="393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48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8986" y="935665"/>
            <a:ext cx="5007935" cy="1531088"/>
          </a:xfrm>
        </p:spPr>
        <p:txBody>
          <a:bodyPr/>
          <a:lstStyle/>
          <a:p>
            <a:r>
              <a:rPr lang="en-US" dirty="0"/>
              <a:t>F</a:t>
            </a:r>
            <a:r>
              <a:rPr lang="en-US" u="none" dirty="0"/>
              <a:t>inance </a:t>
            </a:r>
            <a:r>
              <a:rPr lang="en-US" dirty="0"/>
              <a:t>S</a:t>
            </a:r>
            <a:r>
              <a:rPr lang="en-US" u="none" dirty="0"/>
              <a:t>upply </a:t>
            </a:r>
            <a:r>
              <a:rPr lang="en-US" dirty="0"/>
              <a:t>C</a:t>
            </a:r>
            <a:r>
              <a:rPr lang="en-US" u="none" dirty="0"/>
              <a:t>hain </a:t>
            </a:r>
            <a:r>
              <a:rPr lang="en-US" dirty="0"/>
              <a:t>M</a:t>
            </a:r>
            <a:r>
              <a:rPr lang="en-US" u="none" dirty="0"/>
              <a:t>anagement (FSCM) Collection Management</a:t>
            </a:r>
          </a:p>
        </p:txBody>
      </p:sp>
      <p:sp>
        <p:nvSpPr>
          <p:cNvPr id="3" name="Subtitle 2"/>
          <p:cNvSpPr>
            <a:spLocks noGrp="1"/>
          </p:cNvSpPr>
          <p:nvPr>
            <p:ph type="subTitle" idx="1"/>
          </p:nvPr>
        </p:nvSpPr>
        <p:spPr>
          <a:xfrm>
            <a:off x="4267200" y="2855767"/>
            <a:ext cx="3190875" cy="248939"/>
          </a:xfrm>
        </p:spPr>
        <p:txBody>
          <a:bodyPr/>
          <a:lstStyle/>
          <a:p>
            <a:r>
              <a:rPr lang="en-US" sz="1600" dirty="0"/>
              <a:t>Prabhakar Mishra</a:t>
            </a:r>
          </a:p>
        </p:txBody>
      </p:sp>
      <p:sp>
        <p:nvSpPr>
          <p:cNvPr id="4" name="Text Placeholder 3"/>
          <p:cNvSpPr>
            <a:spLocks noGrp="1"/>
          </p:cNvSpPr>
          <p:nvPr>
            <p:ph type="body" sz="quarter" idx="10"/>
          </p:nvPr>
        </p:nvSpPr>
        <p:spPr>
          <a:xfrm>
            <a:off x="4267199" y="3104706"/>
            <a:ext cx="1835888" cy="215565"/>
          </a:xfrm>
        </p:spPr>
        <p:txBody>
          <a:bodyPr/>
          <a:lstStyle/>
          <a:p>
            <a:r>
              <a:rPr lang="en-US" sz="1200" dirty="0"/>
              <a:t>Business Analyst</a:t>
            </a:r>
          </a:p>
        </p:txBody>
      </p:sp>
    </p:spTree>
    <p:extLst>
      <p:ext uri="{BB962C8B-B14F-4D97-AF65-F5344CB8AC3E}">
        <p14:creationId xmlns:p14="http://schemas.microsoft.com/office/powerpoint/2010/main" val="2937126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12186-D58E-4BFD-992E-FB50394134FF}"/>
              </a:ext>
            </a:extLst>
          </p:cNvPr>
          <p:cNvSpPr>
            <a:spLocks noGrp="1"/>
          </p:cNvSpPr>
          <p:nvPr>
            <p:ph type="title"/>
          </p:nvPr>
        </p:nvSpPr>
        <p:spPr>
          <a:xfrm>
            <a:off x="0" y="-172049"/>
            <a:ext cx="9144000" cy="923330"/>
          </a:xfrm>
        </p:spPr>
        <p:txBody>
          <a:bodyPr/>
          <a:lstStyle/>
          <a:p>
            <a:r>
              <a:rPr lang="en-US" dirty="0"/>
              <a:t>Collections Management – Important Business Issue</a:t>
            </a:r>
          </a:p>
        </p:txBody>
      </p:sp>
      <p:sp>
        <p:nvSpPr>
          <p:cNvPr id="3" name="Rectangle 2">
            <a:extLst>
              <a:ext uri="{FF2B5EF4-FFF2-40B4-BE49-F238E27FC236}">
                <a16:creationId xmlns:a16="http://schemas.microsoft.com/office/drawing/2014/main" id="{C9880CCD-30F1-49ED-9329-00C6550C3FFC}"/>
              </a:ext>
            </a:extLst>
          </p:cNvPr>
          <p:cNvSpPr/>
          <p:nvPr/>
        </p:nvSpPr>
        <p:spPr>
          <a:xfrm>
            <a:off x="233916" y="1140589"/>
            <a:ext cx="8910084" cy="2862322"/>
          </a:xfrm>
          <a:prstGeom prst="rect">
            <a:avLst/>
          </a:prstGeom>
        </p:spPr>
        <p:txBody>
          <a:bodyPr wrap="square">
            <a:spAutoFit/>
          </a:bodyPr>
          <a:lstStyle/>
          <a:p>
            <a:r>
              <a:rPr lang="en-US" dirty="0"/>
              <a:t>Increasingly bad payment behavior</a:t>
            </a:r>
          </a:p>
          <a:p>
            <a:r>
              <a:rPr lang="en-US" dirty="0"/>
              <a:t>  Increasing Days Sales Outstanding (DSO) </a:t>
            </a:r>
          </a:p>
          <a:p>
            <a:r>
              <a:rPr lang="en-US" dirty="0"/>
              <a:t>  No reaction on automatic correspondence like dunning</a:t>
            </a:r>
          </a:p>
          <a:p>
            <a:r>
              <a:rPr lang="en-US" dirty="0"/>
              <a:t>  Financial situation influences customer relationship </a:t>
            </a:r>
          </a:p>
          <a:p>
            <a:endParaRPr lang="en-US" dirty="0"/>
          </a:p>
          <a:p>
            <a:r>
              <a:rPr lang="en-US" dirty="0"/>
              <a:t>Collections Management today is mostly a time-consuming, costly and cumbersome process </a:t>
            </a:r>
          </a:p>
          <a:p>
            <a:r>
              <a:rPr lang="en-US" dirty="0"/>
              <a:t>   Select and prioritize customers to be collected </a:t>
            </a:r>
          </a:p>
          <a:p>
            <a:r>
              <a:rPr lang="en-US" dirty="0"/>
              <a:t>   Search for account information </a:t>
            </a:r>
          </a:p>
          <a:p>
            <a:r>
              <a:rPr lang="en-US" dirty="0"/>
              <a:t>   High volumes</a:t>
            </a:r>
          </a:p>
        </p:txBody>
      </p:sp>
    </p:spTree>
    <p:extLst>
      <p:ext uri="{BB962C8B-B14F-4D97-AF65-F5344CB8AC3E}">
        <p14:creationId xmlns:p14="http://schemas.microsoft.com/office/powerpoint/2010/main" val="3333928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C4406-2375-4F86-8050-0D8D05D34ABF}"/>
              </a:ext>
            </a:extLst>
          </p:cNvPr>
          <p:cNvSpPr>
            <a:spLocks noGrp="1"/>
          </p:cNvSpPr>
          <p:nvPr>
            <p:ph type="title"/>
          </p:nvPr>
        </p:nvSpPr>
        <p:spPr>
          <a:xfrm>
            <a:off x="457200" y="35700"/>
            <a:ext cx="8229600" cy="507831"/>
          </a:xfrm>
        </p:spPr>
        <p:txBody>
          <a:bodyPr/>
          <a:lstStyle/>
          <a:p>
            <a:r>
              <a:rPr lang="en-US" dirty="0"/>
              <a:t>What Are the Business Objectives?</a:t>
            </a:r>
          </a:p>
        </p:txBody>
      </p:sp>
      <p:sp>
        <p:nvSpPr>
          <p:cNvPr id="3" name="Rectangle 2">
            <a:extLst>
              <a:ext uri="{FF2B5EF4-FFF2-40B4-BE49-F238E27FC236}">
                <a16:creationId xmlns:a16="http://schemas.microsoft.com/office/drawing/2014/main" id="{1BD35DA3-CBAE-41BA-8623-E795B46CC72B}"/>
              </a:ext>
            </a:extLst>
          </p:cNvPr>
          <p:cNvSpPr/>
          <p:nvPr/>
        </p:nvSpPr>
        <p:spPr>
          <a:xfrm>
            <a:off x="106325" y="1002090"/>
            <a:ext cx="8899451" cy="2862322"/>
          </a:xfrm>
          <a:prstGeom prst="rect">
            <a:avLst/>
          </a:prstGeom>
        </p:spPr>
        <p:txBody>
          <a:bodyPr wrap="square">
            <a:spAutoFit/>
          </a:bodyPr>
          <a:lstStyle/>
          <a:p>
            <a:r>
              <a:rPr lang="en-US" dirty="0"/>
              <a:t>Increase share of collected receivables</a:t>
            </a:r>
          </a:p>
          <a:p>
            <a:r>
              <a:rPr lang="en-US" dirty="0"/>
              <a:t>   Reduce Days Sales Outstanding (DSO) </a:t>
            </a:r>
          </a:p>
          <a:p>
            <a:r>
              <a:rPr lang="en-US" dirty="0"/>
              <a:t>   Avoid write-offs </a:t>
            </a:r>
          </a:p>
          <a:p>
            <a:r>
              <a:rPr lang="en-US" dirty="0"/>
              <a:t>   Increase payments on time </a:t>
            </a:r>
          </a:p>
          <a:p>
            <a:endParaRPr lang="en-US" dirty="0"/>
          </a:p>
          <a:p>
            <a:r>
              <a:rPr lang="en-US" dirty="0"/>
              <a:t>Decrease cost of cash collection Improve Customer Relationship Management </a:t>
            </a:r>
          </a:p>
          <a:p>
            <a:r>
              <a:rPr lang="en-US" dirty="0"/>
              <a:t>   Retain valuable customers and convert difficult customers by providing the right</a:t>
            </a:r>
          </a:p>
          <a:p>
            <a:r>
              <a:rPr lang="en-US" dirty="0"/>
              <a:t>     interaction in delicate scenarios </a:t>
            </a:r>
          </a:p>
          <a:p>
            <a:r>
              <a:rPr lang="en-US" dirty="0"/>
              <a:t>   Provide complete picture of customer history </a:t>
            </a:r>
          </a:p>
          <a:p>
            <a:r>
              <a:rPr lang="en-US" dirty="0"/>
              <a:t>   Increase customer satisfaction</a:t>
            </a:r>
          </a:p>
        </p:txBody>
      </p:sp>
    </p:spTree>
    <p:extLst>
      <p:ext uri="{BB962C8B-B14F-4D97-AF65-F5344CB8AC3E}">
        <p14:creationId xmlns:p14="http://schemas.microsoft.com/office/powerpoint/2010/main" val="289320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9AA5E-1762-406A-848C-E5A1CEF98702}"/>
              </a:ext>
            </a:extLst>
          </p:cNvPr>
          <p:cNvSpPr>
            <a:spLocks noGrp="1"/>
          </p:cNvSpPr>
          <p:nvPr>
            <p:ph type="title"/>
          </p:nvPr>
        </p:nvSpPr>
        <p:spPr>
          <a:xfrm>
            <a:off x="457200" y="35700"/>
            <a:ext cx="8229600" cy="507831"/>
          </a:xfrm>
        </p:spPr>
        <p:txBody>
          <a:bodyPr/>
          <a:lstStyle/>
          <a:p>
            <a:r>
              <a:rPr lang="en-US" dirty="0"/>
              <a:t>How Does SAP Collections Management Help?</a:t>
            </a:r>
          </a:p>
        </p:txBody>
      </p:sp>
      <p:sp>
        <p:nvSpPr>
          <p:cNvPr id="4" name="Rectangle 3">
            <a:extLst>
              <a:ext uri="{FF2B5EF4-FFF2-40B4-BE49-F238E27FC236}">
                <a16:creationId xmlns:a16="http://schemas.microsoft.com/office/drawing/2014/main" id="{AFCBF861-3A2A-4BAD-97B9-80A072A8FD9D}"/>
              </a:ext>
            </a:extLst>
          </p:cNvPr>
          <p:cNvSpPr/>
          <p:nvPr/>
        </p:nvSpPr>
        <p:spPr>
          <a:xfrm>
            <a:off x="106327" y="543531"/>
            <a:ext cx="9037674" cy="3754874"/>
          </a:xfrm>
          <a:prstGeom prst="rect">
            <a:avLst/>
          </a:prstGeom>
        </p:spPr>
        <p:txBody>
          <a:bodyPr wrap="square">
            <a:spAutoFit/>
          </a:bodyPr>
          <a:lstStyle/>
          <a:p>
            <a:r>
              <a:rPr lang="en-US" sz="1400" dirty="0"/>
              <a:t>SAP Collections Management provides collection strategies that allow to select and prioritize customers for the collection of receivables </a:t>
            </a:r>
          </a:p>
          <a:p>
            <a:r>
              <a:rPr lang="en-US" sz="1400" dirty="0"/>
              <a:t>   Collection strategies are the basis for the automatic creation of daily worklists for collection specialists. </a:t>
            </a:r>
          </a:p>
          <a:p>
            <a:r>
              <a:rPr lang="en-US" sz="1400" dirty="0"/>
              <a:t>   Worklists ensure evaluation, identification, stratification and prioritization of customers according to collection strategy </a:t>
            </a:r>
          </a:p>
          <a:p>
            <a:r>
              <a:rPr lang="en-US" sz="1400" dirty="0"/>
              <a:t>   Daily worklists improve user productivity and efficiency </a:t>
            </a:r>
          </a:p>
          <a:p>
            <a:endParaRPr lang="en-US" sz="1400" dirty="0"/>
          </a:p>
          <a:p>
            <a:r>
              <a:rPr lang="en-US" sz="1400" dirty="0"/>
              <a:t>SAP Collections Management offers special collection procedures to document and react on customer contacts</a:t>
            </a:r>
          </a:p>
          <a:p>
            <a:r>
              <a:rPr lang="en-US" sz="1400" dirty="0"/>
              <a:t>    Promise to pay agreements </a:t>
            </a:r>
          </a:p>
          <a:p>
            <a:r>
              <a:rPr lang="en-US" sz="1400" dirty="0"/>
              <a:t>    Dispute cases (via integration with SAP Dispute Management) </a:t>
            </a:r>
          </a:p>
          <a:p>
            <a:r>
              <a:rPr lang="en-US" sz="1400" dirty="0"/>
              <a:t>    Resubmissions </a:t>
            </a:r>
          </a:p>
          <a:p>
            <a:r>
              <a:rPr lang="en-US" sz="1400" dirty="0"/>
              <a:t>    Customer contacts </a:t>
            </a:r>
          </a:p>
          <a:p>
            <a:endParaRPr lang="en-US" sz="1400" dirty="0"/>
          </a:p>
          <a:p>
            <a:r>
              <a:rPr lang="en-US" sz="1400" dirty="0"/>
              <a:t>Collection managers will find a variety of options to control the collection of receivables </a:t>
            </a:r>
          </a:p>
          <a:p>
            <a:r>
              <a:rPr lang="en-US" sz="1400" dirty="0"/>
              <a:t>    Define and adapt strategies </a:t>
            </a:r>
          </a:p>
          <a:p>
            <a:r>
              <a:rPr lang="en-US" sz="1400" dirty="0"/>
              <a:t>    Maintain collection groups </a:t>
            </a:r>
          </a:p>
          <a:p>
            <a:r>
              <a:rPr lang="en-US" sz="1400" dirty="0"/>
              <a:t>    Workforce management by reassigning worklist items and monitoring degree of worklist processing</a:t>
            </a:r>
          </a:p>
        </p:txBody>
      </p:sp>
    </p:spTree>
    <p:extLst>
      <p:ext uri="{BB962C8B-B14F-4D97-AF65-F5344CB8AC3E}">
        <p14:creationId xmlns:p14="http://schemas.microsoft.com/office/powerpoint/2010/main" val="340157216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13B1ED-D7FE-4C23-BE37-9B831703BC51}"/>
              </a:ext>
            </a:extLst>
          </p:cNvPr>
          <p:cNvSpPr/>
          <p:nvPr/>
        </p:nvSpPr>
        <p:spPr>
          <a:xfrm>
            <a:off x="765545" y="1090234"/>
            <a:ext cx="6624083" cy="2769989"/>
          </a:xfrm>
          <a:prstGeom prst="rect">
            <a:avLst/>
          </a:prstGeom>
        </p:spPr>
        <p:txBody>
          <a:bodyPr wrap="square">
            <a:spAutoFit/>
          </a:bodyPr>
          <a:lstStyle/>
          <a:p>
            <a:endParaRPr lang="en-US" sz="1200" dirty="0">
              <a:solidFill>
                <a:srgbClr val="000000"/>
              </a:solidFill>
              <a:latin typeface="Arial" panose="020B0604020202020204" pitchFamily="34" charset="0"/>
            </a:endParaRPr>
          </a:p>
          <a:p>
            <a:r>
              <a:rPr lang="en-US" dirty="0">
                <a:latin typeface="Arial" panose="020B0604020202020204" pitchFamily="34" charset="0"/>
              </a:rPr>
              <a:t>       EBO                                                         FSCM </a:t>
            </a:r>
          </a:p>
          <a:p>
            <a:r>
              <a:rPr lang="en-US" dirty="0">
                <a:latin typeface="Arial" panose="020B0604020202020204" pitchFamily="34" charset="0"/>
              </a:rPr>
              <a:t>Customer                                         </a:t>
            </a:r>
            <a:r>
              <a:rPr lang="en-US" dirty="0">
                <a:latin typeface="Wingdings" panose="05000000000000000000" pitchFamily="2" charset="2"/>
              </a:rPr>
              <a:t> </a:t>
            </a:r>
            <a:r>
              <a:rPr lang="en-US" dirty="0">
                <a:latin typeface="Arial" panose="020B0604020202020204" pitchFamily="34" charset="0"/>
              </a:rPr>
              <a:t>Business partner (BP) </a:t>
            </a:r>
          </a:p>
          <a:p>
            <a:r>
              <a:rPr lang="en-US" dirty="0">
                <a:latin typeface="Arial" panose="020B0604020202020204" pitchFamily="34" charset="0"/>
              </a:rPr>
              <a:t>Accounting clerk                              </a:t>
            </a:r>
            <a:r>
              <a:rPr lang="en-US" dirty="0">
                <a:latin typeface="Wingdings" panose="05000000000000000000" pitchFamily="2" charset="2"/>
              </a:rPr>
              <a:t> </a:t>
            </a:r>
            <a:r>
              <a:rPr lang="en-US" dirty="0">
                <a:latin typeface="Arial" panose="020B0604020202020204" pitchFamily="34" charset="0"/>
              </a:rPr>
              <a:t>Collection specialist </a:t>
            </a:r>
          </a:p>
          <a:p>
            <a:r>
              <a:rPr lang="en-US" dirty="0">
                <a:latin typeface="Arial" panose="020B0604020202020204" pitchFamily="34" charset="0"/>
              </a:rPr>
              <a:t>Team of accounting clerks               </a:t>
            </a:r>
            <a:r>
              <a:rPr lang="en-US" dirty="0">
                <a:latin typeface="Wingdings" panose="05000000000000000000" pitchFamily="2" charset="2"/>
              </a:rPr>
              <a:t> </a:t>
            </a:r>
            <a:r>
              <a:rPr lang="en-US" dirty="0">
                <a:latin typeface="Arial" panose="020B0604020202020204" pitchFamily="34" charset="0"/>
              </a:rPr>
              <a:t>Collection group </a:t>
            </a:r>
          </a:p>
          <a:p>
            <a:r>
              <a:rPr lang="en-US" dirty="0">
                <a:latin typeface="Arial" panose="020B0604020202020204" pitchFamily="34" charset="0"/>
              </a:rPr>
              <a:t>Prioritizes the BPs on the work list  </a:t>
            </a:r>
            <a:r>
              <a:rPr lang="en-US" dirty="0">
                <a:latin typeface="Wingdings" panose="05000000000000000000" pitchFamily="2" charset="2"/>
              </a:rPr>
              <a:t> </a:t>
            </a:r>
            <a:r>
              <a:rPr lang="en-US" dirty="0">
                <a:latin typeface="Arial" panose="020B0604020202020204" pitchFamily="34" charset="0"/>
              </a:rPr>
              <a:t>Collection strategy </a:t>
            </a:r>
          </a:p>
          <a:p>
            <a:r>
              <a:rPr lang="en-US" dirty="0">
                <a:latin typeface="Arial" panose="020B0604020202020204" pitchFamily="34" charset="0"/>
              </a:rPr>
              <a:t>Call cycle                                         </a:t>
            </a:r>
            <a:r>
              <a:rPr lang="en-US" dirty="0">
                <a:latin typeface="Wingdings" panose="05000000000000000000" pitchFamily="2" charset="2"/>
              </a:rPr>
              <a:t> </a:t>
            </a:r>
            <a:r>
              <a:rPr lang="en-US" dirty="0">
                <a:latin typeface="Arial" panose="020B0604020202020204" pitchFamily="34" charset="0"/>
              </a:rPr>
              <a:t>Work list </a:t>
            </a:r>
          </a:p>
          <a:p>
            <a:r>
              <a:rPr lang="en-US" dirty="0">
                <a:latin typeface="Arial" panose="020B0604020202020204" pitchFamily="34" charset="0"/>
              </a:rPr>
              <a:t>Customer’s agreement to pay         </a:t>
            </a:r>
            <a:r>
              <a:rPr lang="en-US" dirty="0">
                <a:latin typeface="Wingdings" panose="05000000000000000000" pitchFamily="2" charset="2"/>
              </a:rPr>
              <a:t> </a:t>
            </a:r>
            <a:r>
              <a:rPr lang="en-US" dirty="0">
                <a:latin typeface="Arial" panose="020B0604020202020204" pitchFamily="34" charset="0"/>
              </a:rPr>
              <a:t>Promise to pay </a:t>
            </a:r>
          </a:p>
          <a:p>
            <a:r>
              <a:rPr lang="en-US" dirty="0">
                <a:latin typeface="Arial" panose="020B0604020202020204" pitchFamily="34" charset="0"/>
              </a:rPr>
              <a:t>Query handler                                  </a:t>
            </a:r>
            <a:r>
              <a:rPr lang="en-US" dirty="0">
                <a:latin typeface="Wingdings" panose="05000000000000000000" pitchFamily="2" charset="2"/>
              </a:rPr>
              <a:t> </a:t>
            </a:r>
            <a:r>
              <a:rPr lang="en-US" dirty="0">
                <a:latin typeface="Arial" panose="020B0604020202020204" pitchFamily="34" charset="0"/>
              </a:rPr>
              <a:t>Dispute Coordinator </a:t>
            </a:r>
          </a:p>
          <a:p>
            <a:r>
              <a:rPr lang="en-US" dirty="0">
                <a:latin typeface="Arial" panose="020B0604020202020204" pitchFamily="34" charset="0"/>
              </a:rPr>
              <a:t>Query/inquiry                                   </a:t>
            </a:r>
            <a:r>
              <a:rPr lang="en-US" dirty="0">
                <a:latin typeface="Wingdings" panose="05000000000000000000" pitchFamily="2" charset="2"/>
              </a:rPr>
              <a:t> </a:t>
            </a:r>
            <a:r>
              <a:rPr lang="en-US" dirty="0">
                <a:latin typeface="Arial" panose="020B0604020202020204" pitchFamily="34" charset="0"/>
              </a:rPr>
              <a:t>Dispute  </a:t>
            </a:r>
            <a:endParaRPr lang="en-US" dirty="0"/>
          </a:p>
        </p:txBody>
      </p:sp>
      <p:sp>
        <p:nvSpPr>
          <p:cNvPr id="7" name="Rectangle 6">
            <a:extLst>
              <a:ext uri="{FF2B5EF4-FFF2-40B4-BE49-F238E27FC236}">
                <a16:creationId xmlns:a16="http://schemas.microsoft.com/office/drawing/2014/main" id="{DCA763E4-BFF7-4587-ABDF-BAA64A328353}"/>
              </a:ext>
            </a:extLst>
          </p:cNvPr>
          <p:cNvSpPr/>
          <p:nvPr/>
        </p:nvSpPr>
        <p:spPr>
          <a:xfrm>
            <a:off x="233916" y="138161"/>
            <a:ext cx="4572000" cy="507831"/>
          </a:xfrm>
          <a:prstGeom prst="rect">
            <a:avLst/>
          </a:prstGeom>
        </p:spPr>
        <p:txBody>
          <a:bodyPr>
            <a:spAutoFit/>
          </a:bodyPr>
          <a:lstStyle/>
          <a:p>
            <a:endParaRPr lang="en-US" sz="900" dirty="0">
              <a:solidFill>
                <a:srgbClr val="000000"/>
              </a:solidFill>
              <a:latin typeface="Arial" panose="020B0604020202020204" pitchFamily="34" charset="0"/>
            </a:endParaRPr>
          </a:p>
          <a:p>
            <a:r>
              <a:rPr lang="en-US" b="1" dirty="0">
                <a:latin typeface="Arial" panose="020B0604020202020204" pitchFamily="34" charset="0"/>
              </a:rPr>
              <a:t>Terms &amp; Concepts </a:t>
            </a:r>
            <a:endParaRPr lang="en-US" dirty="0"/>
          </a:p>
        </p:txBody>
      </p:sp>
    </p:spTree>
    <p:extLst>
      <p:ext uri="{BB962C8B-B14F-4D97-AF65-F5344CB8AC3E}">
        <p14:creationId xmlns:p14="http://schemas.microsoft.com/office/powerpoint/2010/main" val="21262794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070" y="258807"/>
            <a:ext cx="5245100" cy="549267"/>
          </a:xfrm>
        </p:spPr>
        <p:txBody>
          <a:bodyPr/>
          <a:lstStyle/>
          <a:p>
            <a:r>
              <a:rPr lang="en-US" sz="1600" dirty="0"/>
              <a:t>Key Steps of Configuration of Collection Management</a:t>
            </a:r>
          </a:p>
        </p:txBody>
      </p:sp>
      <p:sp>
        <p:nvSpPr>
          <p:cNvPr id="4" name="Text Placeholder 3"/>
          <p:cNvSpPr>
            <a:spLocks noGrp="1"/>
          </p:cNvSpPr>
          <p:nvPr>
            <p:ph type="body" sz="quarter" idx="10"/>
          </p:nvPr>
        </p:nvSpPr>
        <p:spPr>
          <a:xfrm>
            <a:off x="275771" y="1041992"/>
            <a:ext cx="8601530" cy="3717694"/>
          </a:xfrm>
        </p:spPr>
        <p:txBody>
          <a:bodyPr/>
          <a:lstStyle/>
          <a:p>
            <a:endParaRPr lang="en-US" dirty="0"/>
          </a:p>
        </p:txBody>
      </p:sp>
      <p:pic>
        <p:nvPicPr>
          <p:cNvPr id="3" name="Picture 2">
            <a:extLst>
              <a:ext uri="{FF2B5EF4-FFF2-40B4-BE49-F238E27FC236}">
                <a16:creationId xmlns:a16="http://schemas.microsoft.com/office/drawing/2014/main" id="{68F813B8-9012-44E8-9BDA-5A6173535B88}"/>
              </a:ext>
            </a:extLst>
          </p:cNvPr>
          <p:cNvPicPr>
            <a:picLocks noChangeAspect="1"/>
          </p:cNvPicPr>
          <p:nvPr/>
        </p:nvPicPr>
        <p:blipFill>
          <a:blip r:embed="rId2"/>
          <a:stretch>
            <a:fillRect/>
          </a:stretch>
        </p:blipFill>
        <p:spPr>
          <a:xfrm>
            <a:off x="0" y="569492"/>
            <a:ext cx="9144000" cy="4004515"/>
          </a:xfrm>
          <a:prstGeom prst="rect">
            <a:avLst/>
          </a:prstGeom>
        </p:spPr>
      </p:pic>
    </p:spTree>
    <p:extLst>
      <p:ext uri="{BB962C8B-B14F-4D97-AF65-F5344CB8AC3E}">
        <p14:creationId xmlns:p14="http://schemas.microsoft.com/office/powerpoint/2010/main" val="310703423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326" y="361507"/>
            <a:ext cx="6946900" cy="762000"/>
          </a:xfrm>
        </p:spPr>
        <p:txBody>
          <a:bodyPr/>
          <a:lstStyle/>
          <a:p>
            <a:r>
              <a:rPr lang="en-US" dirty="0"/>
              <a:t>Collection Strategy</a:t>
            </a:r>
          </a:p>
        </p:txBody>
      </p:sp>
      <p:sp>
        <p:nvSpPr>
          <p:cNvPr id="3" name="TextBox 2">
            <a:extLst>
              <a:ext uri="{FF2B5EF4-FFF2-40B4-BE49-F238E27FC236}">
                <a16:creationId xmlns:a16="http://schemas.microsoft.com/office/drawing/2014/main" id="{C7CC12B5-F222-4854-8A04-5A33F2C4E354}"/>
              </a:ext>
            </a:extLst>
          </p:cNvPr>
          <p:cNvSpPr txBox="1"/>
          <p:nvPr/>
        </p:nvSpPr>
        <p:spPr>
          <a:xfrm>
            <a:off x="106325" y="1318437"/>
            <a:ext cx="8293395" cy="646331"/>
          </a:xfrm>
          <a:prstGeom prst="rect">
            <a:avLst/>
          </a:prstGeom>
          <a:noFill/>
        </p:spPr>
        <p:txBody>
          <a:bodyPr wrap="square" rtlCol="0">
            <a:spAutoFit/>
          </a:bodyPr>
          <a:lstStyle/>
          <a:p>
            <a:r>
              <a:rPr lang="en-US" dirty="0"/>
              <a:t>It decides the  prioritization of customers for collections and also decides the information in the worklist which is used for collections management.</a:t>
            </a:r>
          </a:p>
        </p:txBody>
      </p:sp>
      <p:sp>
        <p:nvSpPr>
          <p:cNvPr id="4" name="TextBox 3">
            <a:extLst>
              <a:ext uri="{FF2B5EF4-FFF2-40B4-BE49-F238E27FC236}">
                <a16:creationId xmlns:a16="http://schemas.microsoft.com/office/drawing/2014/main" id="{1B8A24E4-A51D-4C69-8CAB-CA9C91470144}"/>
              </a:ext>
            </a:extLst>
          </p:cNvPr>
          <p:cNvSpPr txBox="1"/>
          <p:nvPr/>
        </p:nvSpPr>
        <p:spPr>
          <a:xfrm>
            <a:off x="106325" y="2317898"/>
            <a:ext cx="8569841" cy="646331"/>
          </a:xfrm>
          <a:prstGeom prst="rect">
            <a:avLst/>
          </a:prstGeom>
          <a:noFill/>
        </p:spPr>
        <p:txBody>
          <a:bodyPr wrap="square" rtlCol="0">
            <a:spAutoFit/>
          </a:bodyPr>
          <a:lstStyle/>
          <a:p>
            <a:r>
              <a:rPr lang="en-US" dirty="0"/>
              <a:t>The Prioritization of Customers is done on the basis of Certain Rules. These Rules is defined according the Company’s own requirement.</a:t>
            </a:r>
          </a:p>
        </p:txBody>
      </p:sp>
      <p:sp>
        <p:nvSpPr>
          <p:cNvPr id="5" name="Rectangle 4">
            <a:extLst>
              <a:ext uri="{FF2B5EF4-FFF2-40B4-BE49-F238E27FC236}">
                <a16:creationId xmlns:a16="http://schemas.microsoft.com/office/drawing/2014/main" id="{E5A1D417-9BDA-4FC8-BCED-683F2A20F58F}"/>
              </a:ext>
            </a:extLst>
          </p:cNvPr>
          <p:cNvSpPr/>
          <p:nvPr/>
        </p:nvSpPr>
        <p:spPr>
          <a:xfrm>
            <a:off x="106325" y="2964229"/>
            <a:ext cx="8963247" cy="1092607"/>
          </a:xfrm>
          <a:prstGeom prst="rect">
            <a:avLst/>
          </a:prstGeom>
        </p:spPr>
        <p:txBody>
          <a:bodyPr wrap="square">
            <a:spAutoFit/>
          </a:bodyPr>
          <a:lstStyle/>
          <a:p>
            <a:endParaRPr lang="en-US" sz="1100" dirty="0">
              <a:solidFill>
                <a:srgbClr val="000000"/>
              </a:solidFill>
              <a:latin typeface="Arial" panose="020B0604020202020204" pitchFamily="34" charset="0"/>
            </a:endParaRPr>
          </a:p>
          <a:p>
            <a:r>
              <a:rPr lang="en-US" dirty="0">
                <a:latin typeface="Arial" panose="020B0604020202020204" pitchFamily="34" charset="0"/>
              </a:rPr>
              <a:t>The set of rules are evaluated to calculate a score. </a:t>
            </a:r>
          </a:p>
          <a:p>
            <a:endParaRPr lang="en-US" dirty="0">
              <a:latin typeface="Arial" panose="020B0604020202020204" pitchFamily="34" charset="0"/>
            </a:endParaRPr>
          </a:p>
          <a:p>
            <a:r>
              <a:rPr lang="en-US" dirty="0">
                <a:latin typeface="Arial" panose="020B0604020202020204" pitchFamily="34" charset="0"/>
              </a:rPr>
              <a:t>Score is used to arrive at the priority that is used on the work list. </a:t>
            </a:r>
          </a:p>
        </p:txBody>
      </p:sp>
    </p:spTree>
    <p:extLst>
      <p:ext uri="{BB962C8B-B14F-4D97-AF65-F5344CB8AC3E}">
        <p14:creationId xmlns:p14="http://schemas.microsoft.com/office/powerpoint/2010/main" val="876918525"/>
      </p:ext>
    </p:extLst>
  </p:cSld>
  <p:clrMapOvr>
    <a:masterClrMapping/>
  </p:clrMapOvr>
  <p:transition spd="slow">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108394" y="168954"/>
            <a:ext cx="8229600" cy="480060"/>
          </a:xfrm>
        </p:spPr>
        <p:txBody>
          <a:bodyPr/>
          <a:lstStyle/>
          <a:p>
            <a:r>
              <a:rPr lang="en-US" sz="2800" dirty="0"/>
              <a:t>Key Steps to Define the Collection Strategy</a:t>
            </a:r>
          </a:p>
        </p:txBody>
      </p:sp>
      <p:sp>
        <p:nvSpPr>
          <p:cNvPr id="2" name="TextBox 1">
            <a:extLst>
              <a:ext uri="{FF2B5EF4-FFF2-40B4-BE49-F238E27FC236}">
                <a16:creationId xmlns:a16="http://schemas.microsoft.com/office/drawing/2014/main" id="{2432F082-48C4-402B-8B18-A9238BDA2BD7}"/>
              </a:ext>
            </a:extLst>
          </p:cNvPr>
          <p:cNvSpPr txBox="1"/>
          <p:nvPr/>
        </p:nvSpPr>
        <p:spPr>
          <a:xfrm>
            <a:off x="765544" y="1190847"/>
            <a:ext cx="4433777" cy="1477328"/>
          </a:xfrm>
          <a:prstGeom prst="rect">
            <a:avLst/>
          </a:prstGeom>
          <a:noFill/>
        </p:spPr>
        <p:txBody>
          <a:bodyPr wrap="square" rtlCol="0">
            <a:spAutoFit/>
          </a:bodyPr>
          <a:lstStyle/>
          <a:p>
            <a:r>
              <a:rPr lang="en-US" dirty="0"/>
              <a:t>The Collection Strategy is configured on the basis of Business requirement , which is completely customized. There are certain key steps involved in defining the collection strategy :</a:t>
            </a:r>
          </a:p>
        </p:txBody>
      </p:sp>
      <p:graphicFrame>
        <p:nvGraphicFramePr>
          <p:cNvPr id="5" name="Diagram 4">
            <a:extLst>
              <a:ext uri="{FF2B5EF4-FFF2-40B4-BE49-F238E27FC236}">
                <a16:creationId xmlns:a16="http://schemas.microsoft.com/office/drawing/2014/main" id="{2F07930D-E5D6-4AEE-8958-FB81C846EE33}"/>
              </a:ext>
            </a:extLst>
          </p:cNvPr>
          <p:cNvGraphicFramePr/>
          <p:nvPr>
            <p:extLst>
              <p:ext uri="{D42A27DB-BD31-4B8C-83A1-F6EECF244321}">
                <p14:modId xmlns:p14="http://schemas.microsoft.com/office/powerpoint/2010/main" val="4178784177"/>
              </p:ext>
            </p:extLst>
          </p:nvPr>
        </p:nvGraphicFramePr>
        <p:xfrm>
          <a:off x="2488756" y="1502426"/>
          <a:ext cx="5123418" cy="3641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864B20D-B15C-4813-948D-8E83BFCCF544}"/>
              </a:ext>
            </a:extLst>
          </p:cNvPr>
          <p:cNvSpPr txBox="1"/>
          <p:nvPr/>
        </p:nvSpPr>
        <p:spPr>
          <a:xfrm>
            <a:off x="7612174" y="2021844"/>
            <a:ext cx="1531826" cy="646331"/>
          </a:xfrm>
          <a:prstGeom prst="rect">
            <a:avLst/>
          </a:prstGeom>
          <a:solidFill>
            <a:schemeClr val="accent1">
              <a:lumMod val="60000"/>
              <a:lumOff val="40000"/>
            </a:schemeClr>
          </a:solidFill>
        </p:spPr>
        <p:txBody>
          <a:bodyPr wrap="square" rtlCol="0">
            <a:spAutoFit/>
          </a:bodyPr>
          <a:lstStyle/>
          <a:p>
            <a:r>
              <a:rPr lang="en-US" dirty="0">
                <a:ln w="0"/>
                <a:effectLst>
                  <a:outerShdw blurRad="38100" dist="19050" dir="2700000" algn="tl" rotWithShape="0">
                    <a:schemeClr val="dk1">
                      <a:alpha val="40000"/>
                    </a:schemeClr>
                  </a:outerShdw>
                </a:effectLst>
              </a:rPr>
              <a:t>Collection Strategy</a:t>
            </a:r>
          </a:p>
        </p:txBody>
      </p:sp>
    </p:spTree>
    <p:extLst>
      <p:ext uri="{BB962C8B-B14F-4D97-AF65-F5344CB8AC3E}">
        <p14:creationId xmlns:p14="http://schemas.microsoft.com/office/powerpoint/2010/main" val="2096692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896C58-A0D8-4E1C-B6C6-0FE4A611E338}"/>
              </a:ext>
            </a:extLst>
          </p:cNvPr>
          <p:cNvSpPr/>
          <p:nvPr/>
        </p:nvSpPr>
        <p:spPr>
          <a:xfrm>
            <a:off x="361507" y="16672"/>
            <a:ext cx="5507666" cy="369332"/>
          </a:xfrm>
          <a:prstGeom prst="rect">
            <a:avLst/>
          </a:prstGeom>
        </p:spPr>
        <p:txBody>
          <a:bodyPr wrap="square">
            <a:spAutoFit/>
          </a:bodyPr>
          <a:lstStyle/>
          <a:p>
            <a:r>
              <a:rPr lang="en-US" b="1" dirty="0">
                <a:latin typeface="Arial" panose="020B0604020202020204" pitchFamily="34" charset="0"/>
              </a:rPr>
              <a:t>Priorities (Rules) for Collection Strategies </a:t>
            </a:r>
            <a:endParaRPr lang="en-US" dirty="0"/>
          </a:p>
        </p:txBody>
      </p:sp>
      <p:sp>
        <p:nvSpPr>
          <p:cNvPr id="4" name="Rectangle 3">
            <a:extLst>
              <a:ext uri="{FF2B5EF4-FFF2-40B4-BE49-F238E27FC236}">
                <a16:creationId xmlns:a16="http://schemas.microsoft.com/office/drawing/2014/main" id="{1F3D6E24-41BE-4F6A-8DE9-AB8F13630BAE}"/>
              </a:ext>
            </a:extLst>
          </p:cNvPr>
          <p:cNvSpPr/>
          <p:nvPr/>
        </p:nvSpPr>
        <p:spPr>
          <a:xfrm>
            <a:off x="998435" y="1089911"/>
            <a:ext cx="3595856" cy="369332"/>
          </a:xfrm>
          <a:prstGeom prst="rect">
            <a:avLst/>
          </a:prstGeom>
        </p:spPr>
        <p:txBody>
          <a:bodyPr wrap="none">
            <a:spAutoFit/>
          </a:bodyPr>
          <a:lstStyle/>
          <a:p>
            <a:r>
              <a:rPr lang="en-US" dirty="0"/>
              <a:t>Data Sources for Collection Rules</a:t>
            </a:r>
          </a:p>
        </p:txBody>
      </p:sp>
      <p:pic>
        <p:nvPicPr>
          <p:cNvPr id="5" name="Picture 4">
            <a:extLst>
              <a:ext uri="{FF2B5EF4-FFF2-40B4-BE49-F238E27FC236}">
                <a16:creationId xmlns:a16="http://schemas.microsoft.com/office/drawing/2014/main" id="{CCA3F432-5D56-43DA-9470-98ACFA892EAC}"/>
              </a:ext>
            </a:extLst>
          </p:cNvPr>
          <p:cNvPicPr>
            <a:picLocks noChangeAspect="1"/>
          </p:cNvPicPr>
          <p:nvPr/>
        </p:nvPicPr>
        <p:blipFill>
          <a:blip r:embed="rId2"/>
          <a:stretch>
            <a:fillRect/>
          </a:stretch>
        </p:blipFill>
        <p:spPr>
          <a:xfrm>
            <a:off x="0" y="386004"/>
            <a:ext cx="9144000" cy="4409280"/>
          </a:xfrm>
          <a:prstGeom prst="rect">
            <a:avLst/>
          </a:prstGeom>
        </p:spPr>
      </p:pic>
    </p:spTree>
    <p:extLst>
      <p:ext uri="{BB962C8B-B14F-4D97-AF65-F5344CB8AC3E}">
        <p14:creationId xmlns:p14="http://schemas.microsoft.com/office/powerpoint/2010/main" val="118106591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FD50-1472-4FFF-9C81-99DD36D06666}"/>
              </a:ext>
            </a:extLst>
          </p:cNvPr>
          <p:cNvSpPr>
            <a:spLocks noGrp="1"/>
          </p:cNvSpPr>
          <p:nvPr>
            <p:ph type="title"/>
          </p:nvPr>
        </p:nvSpPr>
        <p:spPr>
          <a:xfrm>
            <a:off x="457200" y="35700"/>
            <a:ext cx="8229600" cy="507831"/>
          </a:xfrm>
        </p:spPr>
        <p:txBody>
          <a:bodyPr/>
          <a:lstStyle/>
          <a:p>
            <a:r>
              <a:rPr lang="en-US" dirty="0"/>
              <a:t>Organizational Strategy</a:t>
            </a:r>
          </a:p>
        </p:txBody>
      </p:sp>
      <p:sp>
        <p:nvSpPr>
          <p:cNvPr id="3" name="Rectangle 2">
            <a:extLst>
              <a:ext uri="{FF2B5EF4-FFF2-40B4-BE49-F238E27FC236}">
                <a16:creationId xmlns:a16="http://schemas.microsoft.com/office/drawing/2014/main" id="{E131F139-41C3-4558-AF66-0667CBB2875D}"/>
              </a:ext>
            </a:extLst>
          </p:cNvPr>
          <p:cNvSpPr/>
          <p:nvPr/>
        </p:nvSpPr>
        <p:spPr>
          <a:xfrm>
            <a:off x="127590" y="765136"/>
            <a:ext cx="8686800" cy="3416320"/>
          </a:xfrm>
          <a:prstGeom prst="rect">
            <a:avLst/>
          </a:prstGeom>
        </p:spPr>
        <p:txBody>
          <a:bodyPr wrap="square">
            <a:spAutoFit/>
          </a:bodyPr>
          <a:lstStyle/>
          <a:p>
            <a:r>
              <a:rPr lang="en-US" dirty="0">
                <a:solidFill>
                  <a:srgbClr val="444444"/>
                </a:solidFill>
                <a:latin typeface="BentonSans"/>
              </a:rPr>
              <a:t>Today’s organizations need to be SMART enough to generate profit and value for its stake holders to stay in the game. The current global economic scenario has left companies reeling for cash and liquidity and the term Easy money and liquidity being replaced by Cautious approach. The money lenders have become more cautious in their approach and have reduced their risk appetite as they are also running short of cash and capital.</a:t>
            </a:r>
          </a:p>
          <a:p>
            <a:r>
              <a:rPr lang="en-US" dirty="0">
                <a:solidFill>
                  <a:srgbClr val="444444"/>
                </a:solidFill>
                <a:latin typeface="BentonSans"/>
              </a:rPr>
              <a:t>So apart from focusing on top line and bottom line, companies are giving much importance to Cash Flow figures and liquidity ratios. We have seen many firms almost crumbling under pressure and their daily operations coming to a halt in the recession times, although they had good bottom line.</a:t>
            </a:r>
          </a:p>
          <a:p>
            <a:r>
              <a:rPr lang="en-US" dirty="0">
                <a:solidFill>
                  <a:srgbClr val="444444"/>
                </a:solidFill>
                <a:latin typeface="BentonSans"/>
              </a:rPr>
              <a:t>SMART organizations are focusing more on Cash Flow management that can lead to a lower working capital and improve efficiency.</a:t>
            </a:r>
          </a:p>
          <a:p>
            <a:r>
              <a:rPr lang="en-US" dirty="0">
                <a:solidFill>
                  <a:srgbClr val="444444"/>
                </a:solidFill>
                <a:latin typeface="BentonSans"/>
              </a:rPr>
              <a:t>SAP FSCM package solutions help organizations to be SMARTER and achieve goals.</a:t>
            </a:r>
            <a:endParaRPr lang="en-US" b="0" i="0" dirty="0">
              <a:solidFill>
                <a:srgbClr val="444444"/>
              </a:solidFill>
              <a:effectLst/>
              <a:latin typeface="BentonSans"/>
            </a:endParaRPr>
          </a:p>
        </p:txBody>
      </p:sp>
    </p:spTree>
    <p:extLst>
      <p:ext uri="{BB962C8B-B14F-4D97-AF65-F5344CB8AC3E}">
        <p14:creationId xmlns:p14="http://schemas.microsoft.com/office/powerpoint/2010/main" val="218666616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253F-91A5-4F46-8407-FC850545F7C5}"/>
              </a:ext>
            </a:extLst>
          </p:cNvPr>
          <p:cNvSpPr>
            <a:spLocks noGrp="1"/>
          </p:cNvSpPr>
          <p:nvPr>
            <p:ph type="title"/>
          </p:nvPr>
        </p:nvSpPr>
        <p:spPr>
          <a:xfrm>
            <a:off x="457200" y="35700"/>
            <a:ext cx="8229600" cy="507831"/>
          </a:xfrm>
        </p:spPr>
        <p:txBody>
          <a:bodyPr/>
          <a:lstStyle/>
          <a:p>
            <a:r>
              <a:rPr lang="en-US" dirty="0"/>
              <a:t>Collection Strategy</a:t>
            </a:r>
          </a:p>
        </p:txBody>
      </p:sp>
      <p:pic>
        <p:nvPicPr>
          <p:cNvPr id="3" name="Picture 2">
            <a:extLst>
              <a:ext uri="{FF2B5EF4-FFF2-40B4-BE49-F238E27FC236}">
                <a16:creationId xmlns:a16="http://schemas.microsoft.com/office/drawing/2014/main" id="{DBADDFF3-6434-456A-A18A-F9131094A953}"/>
              </a:ext>
            </a:extLst>
          </p:cNvPr>
          <p:cNvPicPr>
            <a:picLocks noChangeAspect="1"/>
          </p:cNvPicPr>
          <p:nvPr/>
        </p:nvPicPr>
        <p:blipFill>
          <a:blip r:embed="rId2"/>
          <a:stretch>
            <a:fillRect/>
          </a:stretch>
        </p:blipFill>
        <p:spPr>
          <a:xfrm>
            <a:off x="0" y="856694"/>
            <a:ext cx="9144000" cy="3430111"/>
          </a:xfrm>
          <a:prstGeom prst="rect">
            <a:avLst/>
          </a:prstGeom>
        </p:spPr>
      </p:pic>
    </p:spTree>
    <p:extLst>
      <p:ext uri="{BB962C8B-B14F-4D97-AF65-F5344CB8AC3E}">
        <p14:creationId xmlns:p14="http://schemas.microsoft.com/office/powerpoint/2010/main" val="31988549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7E5B-EEC1-47AF-913F-9173BB9BA829}"/>
              </a:ext>
            </a:extLst>
          </p:cNvPr>
          <p:cNvSpPr>
            <a:spLocks noGrp="1"/>
          </p:cNvSpPr>
          <p:nvPr>
            <p:ph type="title"/>
          </p:nvPr>
        </p:nvSpPr>
        <p:spPr>
          <a:xfrm>
            <a:off x="457200" y="35700"/>
            <a:ext cx="8229600" cy="507831"/>
          </a:xfrm>
        </p:spPr>
        <p:txBody>
          <a:bodyPr/>
          <a:lstStyle/>
          <a:p>
            <a:r>
              <a:rPr lang="en-US" dirty="0"/>
              <a:t>Organizational Structure</a:t>
            </a:r>
          </a:p>
        </p:txBody>
      </p:sp>
      <p:pic>
        <p:nvPicPr>
          <p:cNvPr id="3" name="Picture 2">
            <a:extLst>
              <a:ext uri="{FF2B5EF4-FFF2-40B4-BE49-F238E27FC236}">
                <a16:creationId xmlns:a16="http://schemas.microsoft.com/office/drawing/2014/main" id="{6290235D-AD9E-4C06-8744-81ADF2A974B5}"/>
              </a:ext>
            </a:extLst>
          </p:cNvPr>
          <p:cNvPicPr>
            <a:picLocks noChangeAspect="1"/>
          </p:cNvPicPr>
          <p:nvPr/>
        </p:nvPicPr>
        <p:blipFill>
          <a:blip r:embed="rId2"/>
          <a:stretch>
            <a:fillRect/>
          </a:stretch>
        </p:blipFill>
        <p:spPr>
          <a:xfrm>
            <a:off x="-1" y="566615"/>
            <a:ext cx="9016409" cy="3930957"/>
          </a:xfrm>
          <a:prstGeom prst="rect">
            <a:avLst/>
          </a:prstGeom>
        </p:spPr>
      </p:pic>
    </p:spTree>
    <p:extLst>
      <p:ext uri="{BB962C8B-B14F-4D97-AF65-F5344CB8AC3E}">
        <p14:creationId xmlns:p14="http://schemas.microsoft.com/office/powerpoint/2010/main" val="8105198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6520-DC14-4E2B-BFC8-0035D17C39E4}"/>
              </a:ext>
            </a:extLst>
          </p:cNvPr>
          <p:cNvSpPr>
            <a:spLocks noGrp="1"/>
          </p:cNvSpPr>
          <p:nvPr>
            <p:ph type="title"/>
          </p:nvPr>
        </p:nvSpPr>
        <p:spPr>
          <a:xfrm>
            <a:off x="457200" y="35700"/>
            <a:ext cx="8229600" cy="507831"/>
          </a:xfrm>
        </p:spPr>
        <p:txBody>
          <a:bodyPr/>
          <a:lstStyle/>
          <a:p>
            <a:r>
              <a:rPr lang="en-US" dirty="0"/>
              <a:t>Assignment</a:t>
            </a:r>
          </a:p>
        </p:txBody>
      </p:sp>
      <p:pic>
        <p:nvPicPr>
          <p:cNvPr id="3" name="Picture 2">
            <a:extLst>
              <a:ext uri="{FF2B5EF4-FFF2-40B4-BE49-F238E27FC236}">
                <a16:creationId xmlns:a16="http://schemas.microsoft.com/office/drawing/2014/main" id="{2AAE84B1-AFD6-4123-8C11-F1E6958310E5}"/>
              </a:ext>
            </a:extLst>
          </p:cNvPr>
          <p:cNvPicPr>
            <a:picLocks noChangeAspect="1"/>
          </p:cNvPicPr>
          <p:nvPr/>
        </p:nvPicPr>
        <p:blipFill>
          <a:blip r:embed="rId2"/>
          <a:stretch>
            <a:fillRect/>
          </a:stretch>
        </p:blipFill>
        <p:spPr>
          <a:xfrm>
            <a:off x="0" y="1408924"/>
            <a:ext cx="8686800" cy="1844639"/>
          </a:xfrm>
          <a:prstGeom prst="rect">
            <a:avLst/>
          </a:prstGeom>
        </p:spPr>
      </p:pic>
    </p:spTree>
    <p:extLst>
      <p:ext uri="{BB962C8B-B14F-4D97-AF65-F5344CB8AC3E}">
        <p14:creationId xmlns:p14="http://schemas.microsoft.com/office/powerpoint/2010/main" val="383919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BC8E-5C12-4EA8-B12F-B9CC06C50810}"/>
              </a:ext>
            </a:extLst>
          </p:cNvPr>
          <p:cNvSpPr>
            <a:spLocks noGrp="1"/>
          </p:cNvSpPr>
          <p:nvPr>
            <p:ph type="title"/>
          </p:nvPr>
        </p:nvSpPr>
        <p:spPr>
          <a:xfrm>
            <a:off x="457200" y="35700"/>
            <a:ext cx="8229600" cy="507831"/>
          </a:xfrm>
        </p:spPr>
        <p:txBody>
          <a:bodyPr/>
          <a:lstStyle/>
          <a:p>
            <a:r>
              <a:rPr lang="en-US" dirty="0"/>
              <a:t>FSCM Collection Management Configuration</a:t>
            </a:r>
          </a:p>
        </p:txBody>
      </p:sp>
      <p:graphicFrame>
        <p:nvGraphicFramePr>
          <p:cNvPr id="3" name="Object 2">
            <a:extLst>
              <a:ext uri="{FF2B5EF4-FFF2-40B4-BE49-F238E27FC236}">
                <a16:creationId xmlns:a16="http://schemas.microsoft.com/office/drawing/2014/main" id="{355F6B50-8A02-4ABD-B4AB-A7492CB56E83}"/>
              </a:ext>
            </a:extLst>
          </p:cNvPr>
          <p:cNvGraphicFramePr>
            <a:graphicFrameLocks noChangeAspect="1"/>
          </p:cNvGraphicFramePr>
          <p:nvPr/>
        </p:nvGraphicFramePr>
        <p:xfrm>
          <a:off x="1967023" y="1424762"/>
          <a:ext cx="1350336" cy="1146987"/>
        </p:xfrm>
        <a:graphic>
          <a:graphicData uri="http://schemas.openxmlformats.org/presentationml/2006/ole">
            <mc:AlternateContent xmlns:mc="http://schemas.openxmlformats.org/markup-compatibility/2006">
              <mc:Choice xmlns:v="urn:schemas-microsoft-com:vml" Requires="v">
                <p:oleObj spid="_x0000_s10250" name="Acrobat Document" showAsIcon="1" r:id="rId3" imgW="914400" imgH="771480" progId="AcroExch.Document.DC">
                  <p:embed/>
                </p:oleObj>
              </mc:Choice>
              <mc:Fallback>
                <p:oleObj name="Acrobat Document" showAsIcon="1" r:id="rId3" imgW="914400" imgH="771480" progId="AcroExch.Document.DC">
                  <p:embed/>
                  <p:pic>
                    <p:nvPicPr>
                      <p:cNvPr id="3" name="Object 2">
                        <a:extLst>
                          <a:ext uri="{FF2B5EF4-FFF2-40B4-BE49-F238E27FC236}">
                            <a16:creationId xmlns:a16="http://schemas.microsoft.com/office/drawing/2014/main" id="{355F6B50-8A02-4ABD-B4AB-A7492CB56E83}"/>
                          </a:ext>
                        </a:extLst>
                      </p:cNvPr>
                      <p:cNvPicPr/>
                      <p:nvPr/>
                    </p:nvPicPr>
                    <p:blipFill>
                      <a:blip r:embed="rId4"/>
                      <a:stretch>
                        <a:fillRect/>
                      </a:stretch>
                    </p:blipFill>
                    <p:spPr>
                      <a:xfrm>
                        <a:off x="1967023" y="1424762"/>
                        <a:ext cx="1350336" cy="1146987"/>
                      </a:xfrm>
                      <a:prstGeom prst="rect">
                        <a:avLst/>
                      </a:prstGeom>
                    </p:spPr>
                  </p:pic>
                </p:oleObj>
              </mc:Fallback>
            </mc:AlternateContent>
          </a:graphicData>
        </a:graphic>
      </p:graphicFrame>
    </p:spTree>
    <p:extLst>
      <p:ext uri="{BB962C8B-B14F-4D97-AF65-F5344CB8AC3E}">
        <p14:creationId xmlns:p14="http://schemas.microsoft.com/office/powerpoint/2010/main" val="31326334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29EE-AA14-43CA-9860-31F9C69BF6FD}"/>
              </a:ext>
            </a:extLst>
          </p:cNvPr>
          <p:cNvSpPr>
            <a:spLocks noGrp="1"/>
          </p:cNvSpPr>
          <p:nvPr>
            <p:ph type="title"/>
          </p:nvPr>
        </p:nvSpPr>
        <p:spPr>
          <a:xfrm>
            <a:off x="457200" y="-172048"/>
            <a:ext cx="8229600" cy="923330"/>
          </a:xfrm>
        </p:spPr>
        <p:txBody>
          <a:bodyPr/>
          <a:lstStyle/>
          <a:p>
            <a:br>
              <a:rPr lang="en-US" dirty="0"/>
            </a:br>
            <a:r>
              <a:rPr lang="en-US" b="1" dirty="0"/>
              <a:t>Collection Agency Process </a:t>
            </a:r>
            <a:endParaRPr lang="en-US" dirty="0"/>
          </a:p>
        </p:txBody>
      </p:sp>
      <p:pic>
        <p:nvPicPr>
          <p:cNvPr id="3" name="Picture 2">
            <a:extLst>
              <a:ext uri="{FF2B5EF4-FFF2-40B4-BE49-F238E27FC236}">
                <a16:creationId xmlns:a16="http://schemas.microsoft.com/office/drawing/2014/main" id="{C4A6105A-5195-46A5-BF9B-B36C110EBADB}"/>
              </a:ext>
            </a:extLst>
          </p:cNvPr>
          <p:cNvPicPr>
            <a:picLocks noChangeAspect="1"/>
          </p:cNvPicPr>
          <p:nvPr/>
        </p:nvPicPr>
        <p:blipFill>
          <a:blip r:embed="rId2"/>
          <a:stretch>
            <a:fillRect/>
          </a:stretch>
        </p:blipFill>
        <p:spPr>
          <a:xfrm>
            <a:off x="0" y="923622"/>
            <a:ext cx="8325293" cy="828675"/>
          </a:xfrm>
          <a:prstGeom prst="rect">
            <a:avLst/>
          </a:prstGeom>
        </p:spPr>
      </p:pic>
      <p:sp>
        <p:nvSpPr>
          <p:cNvPr id="4" name="Rectangle 3">
            <a:extLst>
              <a:ext uri="{FF2B5EF4-FFF2-40B4-BE49-F238E27FC236}">
                <a16:creationId xmlns:a16="http://schemas.microsoft.com/office/drawing/2014/main" id="{47A7B586-568D-496D-9FAC-B878DA56D365}"/>
              </a:ext>
            </a:extLst>
          </p:cNvPr>
          <p:cNvSpPr/>
          <p:nvPr/>
        </p:nvSpPr>
        <p:spPr>
          <a:xfrm>
            <a:off x="-21265" y="1924638"/>
            <a:ext cx="8708065" cy="1923604"/>
          </a:xfrm>
          <a:prstGeom prst="rect">
            <a:avLst/>
          </a:prstGeom>
        </p:spPr>
        <p:txBody>
          <a:bodyPr wrap="square">
            <a:spAutoFit/>
          </a:bodyPr>
          <a:lstStyle/>
          <a:p>
            <a:endParaRPr lang="en-US" sz="1100" dirty="0">
              <a:solidFill>
                <a:srgbClr val="000000"/>
              </a:solidFill>
              <a:latin typeface="Arial" panose="020B0604020202020204" pitchFamily="34" charset="0"/>
            </a:endParaRPr>
          </a:p>
          <a:p>
            <a:r>
              <a:rPr lang="en-US" dirty="0">
                <a:latin typeface="Arial" panose="020B0604020202020204" pitchFamily="34" charset="0"/>
              </a:rPr>
              <a:t>•An automatic job will run overnight identifying all the accounts that are eligible</a:t>
            </a:r>
          </a:p>
          <a:p>
            <a:r>
              <a:rPr lang="en-US" dirty="0">
                <a:latin typeface="Arial" panose="020B0604020202020204" pitchFamily="34" charset="0"/>
              </a:rPr>
              <a:t>  for submission to a collection agency. </a:t>
            </a:r>
          </a:p>
          <a:p>
            <a:r>
              <a:rPr lang="en-US" dirty="0">
                <a:latin typeface="Arial" panose="020B0604020202020204" pitchFamily="34" charset="0"/>
              </a:rPr>
              <a:t>•Users will review the proposal using an online transaction and select the accounts</a:t>
            </a:r>
          </a:p>
          <a:p>
            <a:r>
              <a:rPr lang="en-US" dirty="0">
                <a:latin typeface="Arial" panose="020B0604020202020204" pitchFamily="34" charset="0"/>
              </a:rPr>
              <a:t>  to are to be submitted to the collection agency. </a:t>
            </a:r>
          </a:p>
          <a:p>
            <a:r>
              <a:rPr lang="en-US" dirty="0">
                <a:latin typeface="Arial" panose="020B0604020202020204" pitchFamily="34" charset="0"/>
              </a:rPr>
              <a:t>•Drill-down facility to see customers lines items is available </a:t>
            </a:r>
          </a:p>
          <a:p>
            <a:r>
              <a:rPr lang="en-US" dirty="0">
                <a:latin typeface="Arial" panose="020B0604020202020204" pitchFamily="34" charset="0"/>
              </a:rPr>
              <a:t>•Major customers cannot be added </a:t>
            </a:r>
          </a:p>
        </p:txBody>
      </p:sp>
    </p:spTree>
    <p:extLst>
      <p:ext uri="{BB962C8B-B14F-4D97-AF65-F5344CB8AC3E}">
        <p14:creationId xmlns:p14="http://schemas.microsoft.com/office/powerpoint/2010/main" val="99328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A9FE-5C1A-4247-8C05-F6DB42DEB4BB}"/>
              </a:ext>
            </a:extLst>
          </p:cNvPr>
          <p:cNvSpPr>
            <a:spLocks noGrp="1"/>
          </p:cNvSpPr>
          <p:nvPr>
            <p:ph type="title"/>
          </p:nvPr>
        </p:nvSpPr>
        <p:spPr>
          <a:xfrm>
            <a:off x="457200" y="-172048"/>
            <a:ext cx="8229600" cy="923330"/>
          </a:xfrm>
        </p:spPr>
        <p:txBody>
          <a:bodyPr/>
          <a:lstStyle/>
          <a:p>
            <a:br>
              <a:rPr lang="en-US" dirty="0"/>
            </a:br>
            <a:r>
              <a:rPr lang="en-US" b="1" dirty="0"/>
              <a:t>Collection Agency Process </a:t>
            </a:r>
            <a:endParaRPr lang="en-US" dirty="0"/>
          </a:p>
        </p:txBody>
      </p:sp>
      <p:pic>
        <p:nvPicPr>
          <p:cNvPr id="3" name="Picture 2">
            <a:extLst>
              <a:ext uri="{FF2B5EF4-FFF2-40B4-BE49-F238E27FC236}">
                <a16:creationId xmlns:a16="http://schemas.microsoft.com/office/drawing/2014/main" id="{238769FA-4D7B-44F2-B02E-F96F83B8D42C}"/>
              </a:ext>
            </a:extLst>
          </p:cNvPr>
          <p:cNvPicPr>
            <a:picLocks noChangeAspect="1"/>
          </p:cNvPicPr>
          <p:nvPr/>
        </p:nvPicPr>
        <p:blipFill>
          <a:blip r:embed="rId2"/>
          <a:stretch>
            <a:fillRect/>
          </a:stretch>
        </p:blipFill>
        <p:spPr>
          <a:xfrm>
            <a:off x="0" y="915568"/>
            <a:ext cx="8607056" cy="828675"/>
          </a:xfrm>
          <a:prstGeom prst="rect">
            <a:avLst/>
          </a:prstGeom>
        </p:spPr>
      </p:pic>
      <p:sp>
        <p:nvSpPr>
          <p:cNvPr id="4" name="Rectangle 3">
            <a:extLst>
              <a:ext uri="{FF2B5EF4-FFF2-40B4-BE49-F238E27FC236}">
                <a16:creationId xmlns:a16="http://schemas.microsoft.com/office/drawing/2014/main" id="{47EA9A87-B9AE-4BC7-986C-514E0F90ED21}"/>
              </a:ext>
            </a:extLst>
          </p:cNvPr>
          <p:cNvSpPr/>
          <p:nvPr/>
        </p:nvSpPr>
        <p:spPr>
          <a:xfrm>
            <a:off x="-79745" y="2078649"/>
            <a:ext cx="8686801" cy="2462213"/>
          </a:xfrm>
          <a:prstGeom prst="rect">
            <a:avLst/>
          </a:prstGeom>
        </p:spPr>
        <p:txBody>
          <a:bodyPr wrap="square">
            <a:spAutoFit/>
          </a:bodyPr>
          <a:lstStyle/>
          <a:p>
            <a:r>
              <a:rPr lang="en-US" dirty="0">
                <a:latin typeface="Arial" panose="020B0604020202020204" pitchFamily="34" charset="0"/>
              </a:rPr>
              <a:t>•An automated job will send the selected accounts to external collection agencies on a weekly basis. </a:t>
            </a:r>
          </a:p>
          <a:p>
            <a:r>
              <a:rPr lang="en-US" sz="1600" dirty="0">
                <a:latin typeface="Arial" panose="020B0604020202020204" pitchFamily="34" charset="0"/>
              </a:rPr>
              <a:t>       –Collection group will be automatically updated </a:t>
            </a:r>
          </a:p>
          <a:p>
            <a:r>
              <a:rPr lang="en-US" sz="1600" dirty="0">
                <a:latin typeface="Arial" panose="020B0604020202020204" pitchFamily="34" charset="0"/>
              </a:rPr>
              <a:t>       –Dunning blocks will be automatically applied. </a:t>
            </a:r>
          </a:p>
          <a:p>
            <a:r>
              <a:rPr lang="en-US" dirty="0">
                <a:latin typeface="Arial" panose="020B0604020202020204" pitchFamily="34" charset="0"/>
              </a:rPr>
              <a:t>•The file will be automatically transferred to the collection agency. </a:t>
            </a:r>
          </a:p>
          <a:p>
            <a:r>
              <a:rPr lang="en-US" dirty="0">
                <a:latin typeface="Arial" panose="020B0604020202020204" pitchFamily="34" charset="0"/>
              </a:rPr>
              <a:t>•Collection Agency receive file and upload customers and invoices into their system. </a:t>
            </a:r>
          </a:p>
          <a:p>
            <a:r>
              <a:rPr lang="en-US" dirty="0">
                <a:latin typeface="Arial" panose="020B0604020202020204" pitchFamily="34" charset="0"/>
              </a:rPr>
              <a:t>•Agency starts collection process: </a:t>
            </a:r>
          </a:p>
          <a:p>
            <a:r>
              <a:rPr lang="en-US" sz="1600" dirty="0">
                <a:latin typeface="Arial" panose="020B0604020202020204" pitchFamily="34" charset="0"/>
              </a:rPr>
              <a:t>      –Sends standard letter </a:t>
            </a:r>
          </a:p>
          <a:p>
            <a:r>
              <a:rPr lang="en-US" sz="1600" dirty="0">
                <a:latin typeface="Arial" panose="020B0604020202020204" pitchFamily="34" charset="0"/>
              </a:rPr>
              <a:t>      –Contacts the customer </a:t>
            </a:r>
          </a:p>
        </p:txBody>
      </p:sp>
    </p:spTree>
    <p:extLst>
      <p:ext uri="{BB962C8B-B14F-4D97-AF65-F5344CB8AC3E}">
        <p14:creationId xmlns:p14="http://schemas.microsoft.com/office/powerpoint/2010/main" val="2910473298"/>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14B4-7BB8-4E2D-AE75-09714B77FB37}"/>
              </a:ext>
            </a:extLst>
          </p:cNvPr>
          <p:cNvSpPr>
            <a:spLocks noGrp="1"/>
          </p:cNvSpPr>
          <p:nvPr>
            <p:ph type="title"/>
          </p:nvPr>
        </p:nvSpPr>
        <p:spPr>
          <a:xfrm>
            <a:off x="457200" y="-172048"/>
            <a:ext cx="8229600" cy="923330"/>
          </a:xfrm>
        </p:spPr>
        <p:txBody>
          <a:bodyPr/>
          <a:lstStyle/>
          <a:p>
            <a:br>
              <a:rPr lang="en-US" dirty="0"/>
            </a:br>
            <a:r>
              <a:rPr lang="en-US" b="1" dirty="0"/>
              <a:t>Collection Agency Process </a:t>
            </a:r>
            <a:endParaRPr lang="en-US" dirty="0"/>
          </a:p>
        </p:txBody>
      </p:sp>
      <p:pic>
        <p:nvPicPr>
          <p:cNvPr id="3" name="Picture 2">
            <a:extLst>
              <a:ext uri="{FF2B5EF4-FFF2-40B4-BE49-F238E27FC236}">
                <a16:creationId xmlns:a16="http://schemas.microsoft.com/office/drawing/2014/main" id="{81C78643-858A-4848-A78C-5597D249E4F0}"/>
              </a:ext>
            </a:extLst>
          </p:cNvPr>
          <p:cNvPicPr>
            <a:picLocks noChangeAspect="1"/>
          </p:cNvPicPr>
          <p:nvPr/>
        </p:nvPicPr>
        <p:blipFill>
          <a:blip r:embed="rId2"/>
          <a:stretch>
            <a:fillRect/>
          </a:stretch>
        </p:blipFill>
        <p:spPr>
          <a:xfrm>
            <a:off x="-1" y="920338"/>
            <a:ext cx="8431619" cy="838200"/>
          </a:xfrm>
          <a:prstGeom prst="rect">
            <a:avLst/>
          </a:prstGeom>
        </p:spPr>
      </p:pic>
      <p:sp>
        <p:nvSpPr>
          <p:cNvPr id="4" name="Rectangle 3">
            <a:extLst>
              <a:ext uri="{FF2B5EF4-FFF2-40B4-BE49-F238E27FC236}">
                <a16:creationId xmlns:a16="http://schemas.microsoft.com/office/drawing/2014/main" id="{AF2EDD66-0342-4726-984C-ADED346616F1}"/>
              </a:ext>
            </a:extLst>
          </p:cNvPr>
          <p:cNvSpPr/>
          <p:nvPr/>
        </p:nvSpPr>
        <p:spPr>
          <a:xfrm>
            <a:off x="-95472" y="1927594"/>
            <a:ext cx="8431619" cy="1646605"/>
          </a:xfrm>
          <a:prstGeom prst="rect">
            <a:avLst/>
          </a:prstGeom>
        </p:spPr>
        <p:txBody>
          <a:bodyPr wrap="square">
            <a:spAutoFit/>
          </a:bodyPr>
          <a:lstStyle/>
          <a:p>
            <a:endParaRPr lang="en-US" sz="1100" dirty="0">
              <a:solidFill>
                <a:srgbClr val="000000"/>
              </a:solidFill>
              <a:latin typeface="Arial" panose="020B0604020202020204" pitchFamily="34" charset="0"/>
            </a:endParaRPr>
          </a:p>
          <a:p>
            <a:r>
              <a:rPr lang="en-US" dirty="0">
                <a:latin typeface="Arial" panose="020B0604020202020204" pitchFamily="34" charset="0"/>
              </a:rPr>
              <a:t>•Customer will send the payments to XYZ Inc, not the collection agency. </a:t>
            </a:r>
          </a:p>
          <a:p>
            <a:r>
              <a:rPr lang="en-US" dirty="0">
                <a:latin typeface="Arial" panose="020B0604020202020204" pitchFamily="34" charset="0"/>
              </a:rPr>
              <a:t>•Payments will be allocated to the customers account/invoice(s) within SAP R3. </a:t>
            </a:r>
          </a:p>
          <a:p>
            <a:r>
              <a:rPr lang="en-US" dirty="0">
                <a:latin typeface="Arial" panose="020B0604020202020204" pitchFamily="34" charset="0"/>
              </a:rPr>
              <a:t>•A Payment Extract file will be automatically created and transferred to external </a:t>
            </a:r>
          </a:p>
          <a:p>
            <a:r>
              <a:rPr lang="en-US" dirty="0">
                <a:latin typeface="Arial" panose="020B0604020202020204" pitchFamily="34" charset="0"/>
              </a:rPr>
              <a:t> collection agencies on a daily basis. </a:t>
            </a:r>
          </a:p>
          <a:p>
            <a:r>
              <a:rPr lang="en-US" dirty="0">
                <a:latin typeface="Arial" panose="020B0604020202020204" pitchFamily="34" charset="0"/>
              </a:rPr>
              <a:t>•Collection Agency receive file and update customers balances in their system. </a:t>
            </a:r>
          </a:p>
        </p:txBody>
      </p:sp>
    </p:spTree>
    <p:extLst>
      <p:ext uri="{BB962C8B-B14F-4D97-AF65-F5344CB8AC3E}">
        <p14:creationId xmlns:p14="http://schemas.microsoft.com/office/powerpoint/2010/main" val="69484947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5215-77C8-4488-9B6E-8FC9ED45E09E}"/>
              </a:ext>
            </a:extLst>
          </p:cNvPr>
          <p:cNvSpPr>
            <a:spLocks noGrp="1"/>
          </p:cNvSpPr>
          <p:nvPr>
            <p:ph type="title"/>
          </p:nvPr>
        </p:nvSpPr>
        <p:spPr>
          <a:xfrm>
            <a:off x="457200" y="-172048"/>
            <a:ext cx="8229600" cy="923330"/>
          </a:xfrm>
        </p:spPr>
        <p:txBody>
          <a:bodyPr/>
          <a:lstStyle/>
          <a:p>
            <a:br>
              <a:rPr lang="en-US" dirty="0"/>
            </a:br>
            <a:r>
              <a:rPr lang="en-US" b="1" dirty="0"/>
              <a:t>Collection Agency Process </a:t>
            </a:r>
            <a:endParaRPr lang="en-US" dirty="0"/>
          </a:p>
        </p:txBody>
      </p:sp>
      <p:pic>
        <p:nvPicPr>
          <p:cNvPr id="3" name="Picture 2">
            <a:extLst>
              <a:ext uri="{FF2B5EF4-FFF2-40B4-BE49-F238E27FC236}">
                <a16:creationId xmlns:a16="http://schemas.microsoft.com/office/drawing/2014/main" id="{11F7A439-2DE1-43B9-9EE8-24395A014338}"/>
              </a:ext>
            </a:extLst>
          </p:cNvPr>
          <p:cNvPicPr>
            <a:picLocks noChangeAspect="1"/>
          </p:cNvPicPr>
          <p:nvPr/>
        </p:nvPicPr>
        <p:blipFill>
          <a:blip r:embed="rId2"/>
          <a:stretch>
            <a:fillRect/>
          </a:stretch>
        </p:blipFill>
        <p:spPr>
          <a:xfrm>
            <a:off x="-1" y="889506"/>
            <a:ext cx="8559209" cy="809625"/>
          </a:xfrm>
          <a:prstGeom prst="rect">
            <a:avLst/>
          </a:prstGeom>
        </p:spPr>
      </p:pic>
      <p:sp>
        <p:nvSpPr>
          <p:cNvPr id="4" name="Rectangle 3">
            <a:extLst>
              <a:ext uri="{FF2B5EF4-FFF2-40B4-BE49-F238E27FC236}">
                <a16:creationId xmlns:a16="http://schemas.microsoft.com/office/drawing/2014/main" id="{44FD9054-E25C-4535-9BEB-C21AD2AB6D54}"/>
              </a:ext>
            </a:extLst>
          </p:cNvPr>
          <p:cNvSpPr/>
          <p:nvPr/>
        </p:nvSpPr>
        <p:spPr>
          <a:xfrm>
            <a:off x="-1" y="1699131"/>
            <a:ext cx="6698512" cy="2985433"/>
          </a:xfrm>
          <a:prstGeom prst="rect">
            <a:avLst/>
          </a:prstGeom>
        </p:spPr>
        <p:txBody>
          <a:bodyPr wrap="square">
            <a:spAutoFit/>
          </a:bodyPr>
          <a:lstStyle/>
          <a:p>
            <a:r>
              <a:rPr lang="en-US" sz="2000" dirty="0">
                <a:latin typeface="Arial" panose="020B0604020202020204" pitchFamily="34" charset="0"/>
              </a:rPr>
              <a:t>•Customer will removed from the collection agency: </a:t>
            </a:r>
          </a:p>
          <a:p>
            <a:r>
              <a:rPr lang="en-US" dirty="0">
                <a:latin typeface="Arial" panose="020B0604020202020204" pitchFamily="34" charset="0"/>
              </a:rPr>
              <a:t>         –Account is paid in full </a:t>
            </a:r>
          </a:p>
          <a:p>
            <a:r>
              <a:rPr lang="en-US" dirty="0">
                <a:latin typeface="Arial" panose="020B0604020202020204" pitchFamily="34" charset="0"/>
              </a:rPr>
              <a:t>         –Transferred to Legal </a:t>
            </a:r>
          </a:p>
          <a:p>
            <a:r>
              <a:rPr lang="en-US" dirty="0">
                <a:latin typeface="Arial" panose="020B0604020202020204" pitchFamily="34" charset="0"/>
              </a:rPr>
              <a:t>         –Returned from agency i.e. no trace </a:t>
            </a:r>
          </a:p>
          <a:p>
            <a:r>
              <a:rPr lang="en-US" sz="2000" dirty="0">
                <a:latin typeface="Arial" panose="020B0604020202020204" pitchFamily="34" charset="0"/>
              </a:rPr>
              <a:t>•Collection group automatically updated: </a:t>
            </a:r>
          </a:p>
          <a:p>
            <a:r>
              <a:rPr lang="en-US" dirty="0">
                <a:latin typeface="Arial" panose="020B0604020202020204" pitchFamily="34" charset="0"/>
              </a:rPr>
              <a:t>         –Paid: Original Group </a:t>
            </a:r>
          </a:p>
          <a:p>
            <a:r>
              <a:rPr lang="en-US" dirty="0">
                <a:latin typeface="Arial" panose="020B0604020202020204" pitchFamily="34" charset="0"/>
              </a:rPr>
              <a:t>         –Legal: Legal Collection Group </a:t>
            </a:r>
          </a:p>
          <a:p>
            <a:r>
              <a:rPr lang="en-US" dirty="0">
                <a:latin typeface="Arial" panose="020B0604020202020204" pitchFamily="34" charset="0"/>
              </a:rPr>
              <a:t>         –Returned from Agency – User Intervention </a:t>
            </a:r>
          </a:p>
          <a:p>
            <a:r>
              <a:rPr lang="en-US" sz="2000" dirty="0">
                <a:latin typeface="Arial" panose="020B0604020202020204" pitchFamily="34" charset="0"/>
              </a:rPr>
              <a:t>•Dunning Blocks automatically removed </a:t>
            </a:r>
          </a:p>
          <a:p>
            <a:r>
              <a:rPr lang="en-US" sz="2000" dirty="0">
                <a:latin typeface="Arial" panose="020B0604020202020204" pitchFamily="34" charset="0"/>
              </a:rPr>
              <a:t>•Resume normal collection activity. </a:t>
            </a:r>
          </a:p>
        </p:txBody>
      </p:sp>
    </p:spTree>
    <p:extLst>
      <p:ext uri="{BB962C8B-B14F-4D97-AF65-F5344CB8AC3E}">
        <p14:creationId xmlns:p14="http://schemas.microsoft.com/office/powerpoint/2010/main" val="138964919"/>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A37A-F1F4-45CB-9EC5-809B0DD12BDF}"/>
              </a:ext>
            </a:extLst>
          </p:cNvPr>
          <p:cNvSpPr>
            <a:spLocks noGrp="1"/>
          </p:cNvSpPr>
          <p:nvPr>
            <p:ph type="title"/>
          </p:nvPr>
        </p:nvSpPr>
        <p:spPr>
          <a:xfrm>
            <a:off x="457200" y="35700"/>
            <a:ext cx="8229600" cy="507831"/>
          </a:xfrm>
        </p:spPr>
        <p:txBody>
          <a:bodyPr/>
          <a:lstStyle/>
          <a:p>
            <a:r>
              <a:rPr lang="en-US" dirty="0"/>
              <a:t>Flow FI-AR</a:t>
            </a:r>
            <a:r>
              <a:rPr lang="en-US" dirty="0">
                <a:sym typeface="Wingdings" panose="05000000000000000000" pitchFamily="2" charset="2"/>
              </a:rPr>
              <a:t> FSCM – Collection Management</a:t>
            </a:r>
            <a:endParaRPr lang="en-US" dirty="0"/>
          </a:p>
        </p:txBody>
      </p:sp>
      <p:pic>
        <p:nvPicPr>
          <p:cNvPr id="3" name="Picture 2">
            <a:extLst>
              <a:ext uri="{FF2B5EF4-FFF2-40B4-BE49-F238E27FC236}">
                <a16:creationId xmlns:a16="http://schemas.microsoft.com/office/drawing/2014/main" id="{A3DC08DF-C88C-44F8-B981-98E773EBE651}"/>
              </a:ext>
            </a:extLst>
          </p:cNvPr>
          <p:cNvPicPr>
            <a:picLocks noChangeAspect="1"/>
          </p:cNvPicPr>
          <p:nvPr/>
        </p:nvPicPr>
        <p:blipFill>
          <a:blip r:embed="rId2"/>
          <a:stretch>
            <a:fillRect/>
          </a:stretch>
        </p:blipFill>
        <p:spPr>
          <a:xfrm>
            <a:off x="-1" y="566615"/>
            <a:ext cx="9144001" cy="3994752"/>
          </a:xfrm>
          <a:prstGeom prst="rect">
            <a:avLst/>
          </a:prstGeom>
        </p:spPr>
      </p:pic>
    </p:spTree>
    <p:extLst>
      <p:ext uri="{BB962C8B-B14F-4D97-AF65-F5344CB8AC3E}">
        <p14:creationId xmlns:p14="http://schemas.microsoft.com/office/powerpoint/2010/main" val="307796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9E481-6B4C-440D-B960-40D507BE1115}"/>
              </a:ext>
            </a:extLst>
          </p:cNvPr>
          <p:cNvSpPr>
            <a:spLocks noGrp="1"/>
          </p:cNvSpPr>
          <p:nvPr>
            <p:ph type="title"/>
          </p:nvPr>
        </p:nvSpPr>
        <p:spPr>
          <a:xfrm>
            <a:off x="457200" y="35700"/>
            <a:ext cx="8229600" cy="507831"/>
          </a:xfrm>
        </p:spPr>
        <p:txBody>
          <a:bodyPr/>
          <a:lstStyle/>
          <a:p>
            <a:r>
              <a:rPr lang="en-US" dirty="0"/>
              <a:t>Specialist Role</a:t>
            </a:r>
          </a:p>
        </p:txBody>
      </p:sp>
      <p:pic>
        <p:nvPicPr>
          <p:cNvPr id="3" name="Picture 2">
            <a:extLst>
              <a:ext uri="{FF2B5EF4-FFF2-40B4-BE49-F238E27FC236}">
                <a16:creationId xmlns:a16="http://schemas.microsoft.com/office/drawing/2014/main" id="{AD70F22F-334E-4135-B2CF-A337E3401C78}"/>
              </a:ext>
            </a:extLst>
          </p:cNvPr>
          <p:cNvPicPr>
            <a:picLocks noChangeAspect="1"/>
          </p:cNvPicPr>
          <p:nvPr/>
        </p:nvPicPr>
        <p:blipFill>
          <a:blip r:embed="rId2"/>
          <a:stretch>
            <a:fillRect/>
          </a:stretch>
        </p:blipFill>
        <p:spPr>
          <a:xfrm>
            <a:off x="0" y="566615"/>
            <a:ext cx="9048307" cy="3952222"/>
          </a:xfrm>
          <a:prstGeom prst="rect">
            <a:avLst/>
          </a:prstGeom>
        </p:spPr>
      </p:pic>
    </p:spTree>
    <p:extLst>
      <p:ext uri="{BB962C8B-B14F-4D97-AF65-F5344CB8AC3E}">
        <p14:creationId xmlns:p14="http://schemas.microsoft.com/office/powerpoint/2010/main" val="82074943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E7CD47-F7B0-435D-953B-297C07E49829}"/>
              </a:ext>
            </a:extLst>
          </p:cNvPr>
          <p:cNvPicPr>
            <a:picLocks noChangeAspect="1"/>
          </p:cNvPicPr>
          <p:nvPr/>
        </p:nvPicPr>
        <p:blipFill>
          <a:blip r:embed="rId2"/>
          <a:stretch>
            <a:fillRect/>
          </a:stretch>
        </p:blipFill>
        <p:spPr>
          <a:xfrm>
            <a:off x="1275906" y="95692"/>
            <a:ext cx="7868093" cy="4359350"/>
          </a:xfrm>
          <a:prstGeom prst="rect">
            <a:avLst/>
          </a:prstGeom>
        </p:spPr>
      </p:pic>
    </p:spTree>
    <p:extLst>
      <p:ext uri="{BB962C8B-B14F-4D97-AF65-F5344CB8AC3E}">
        <p14:creationId xmlns:p14="http://schemas.microsoft.com/office/powerpoint/2010/main" val="3015119285"/>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B4ABB-3AD8-44AE-A1AD-E4A778E4805F}"/>
              </a:ext>
            </a:extLst>
          </p:cNvPr>
          <p:cNvSpPr>
            <a:spLocks noGrp="1"/>
          </p:cNvSpPr>
          <p:nvPr>
            <p:ph type="title"/>
          </p:nvPr>
        </p:nvSpPr>
        <p:spPr>
          <a:xfrm>
            <a:off x="457200" y="35700"/>
            <a:ext cx="8229600" cy="507831"/>
          </a:xfrm>
        </p:spPr>
        <p:txBody>
          <a:bodyPr/>
          <a:lstStyle/>
          <a:p>
            <a:r>
              <a:rPr lang="en-US" dirty="0"/>
              <a:t>Collection Worklist </a:t>
            </a:r>
          </a:p>
        </p:txBody>
      </p:sp>
      <p:sp>
        <p:nvSpPr>
          <p:cNvPr id="3" name="Rectangle 2">
            <a:extLst>
              <a:ext uri="{FF2B5EF4-FFF2-40B4-BE49-F238E27FC236}">
                <a16:creationId xmlns:a16="http://schemas.microsoft.com/office/drawing/2014/main" id="{9A13FC4A-93F5-40AE-A1EE-4FEAD9A48105}"/>
              </a:ext>
            </a:extLst>
          </p:cNvPr>
          <p:cNvSpPr/>
          <p:nvPr/>
        </p:nvSpPr>
        <p:spPr>
          <a:xfrm>
            <a:off x="-1" y="461486"/>
            <a:ext cx="9016409" cy="923330"/>
          </a:xfrm>
          <a:prstGeom prst="rect">
            <a:avLst/>
          </a:prstGeom>
        </p:spPr>
        <p:txBody>
          <a:bodyPr wrap="square">
            <a:spAutoFit/>
          </a:bodyPr>
          <a:lstStyle/>
          <a:p>
            <a:r>
              <a:rPr lang="en-US" dirty="0"/>
              <a:t>Each collection specialist gets a daily worklist containing all customers who should be contacted. Customers are valuated and prioritized according to collection rules in a collection strategy. </a:t>
            </a:r>
          </a:p>
        </p:txBody>
      </p:sp>
      <p:pic>
        <p:nvPicPr>
          <p:cNvPr id="4" name="Picture 3">
            <a:extLst>
              <a:ext uri="{FF2B5EF4-FFF2-40B4-BE49-F238E27FC236}">
                <a16:creationId xmlns:a16="http://schemas.microsoft.com/office/drawing/2014/main" id="{468CCF46-2988-4698-8548-2646570883F0}"/>
              </a:ext>
            </a:extLst>
          </p:cNvPr>
          <p:cNvPicPr>
            <a:picLocks noChangeAspect="1"/>
          </p:cNvPicPr>
          <p:nvPr/>
        </p:nvPicPr>
        <p:blipFill>
          <a:blip r:embed="rId2"/>
          <a:stretch>
            <a:fillRect/>
          </a:stretch>
        </p:blipFill>
        <p:spPr>
          <a:xfrm>
            <a:off x="4762" y="1384816"/>
            <a:ext cx="9134475" cy="3197817"/>
          </a:xfrm>
          <a:prstGeom prst="rect">
            <a:avLst/>
          </a:prstGeom>
        </p:spPr>
      </p:pic>
    </p:spTree>
    <p:extLst>
      <p:ext uri="{BB962C8B-B14F-4D97-AF65-F5344CB8AC3E}">
        <p14:creationId xmlns:p14="http://schemas.microsoft.com/office/powerpoint/2010/main" val="259504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6F3B-FB9E-43E0-917C-79904C821A0C}"/>
              </a:ext>
            </a:extLst>
          </p:cNvPr>
          <p:cNvSpPr>
            <a:spLocks noGrp="1"/>
          </p:cNvSpPr>
          <p:nvPr>
            <p:ph type="title"/>
          </p:nvPr>
        </p:nvSpPr>
        <p:spPr>
          <a:xfrm>
            <a:off x="457200" y="35700"/>
            <a:ext cx="8229600" cy="507831"/>
          </a:xfrm>
        </p:spPr>
        <p:txBody>
          <a:bodyPr/>
          <a:lstStyle/>
          <a:p>
            <a:r>
              <a:rPr lang="en-US" dirty="0"/>
              <a:t>Worklist as Starting Point for Customer Contact </a:t>
            </a:r>
          </a:p>
        </p:txBody>
      </p:sp>
      <p:pic>
        <p:nvPicPr>
          <p:cNvPr id="3" name="Picture 2">
            <a:extLst>
              <a:ext uri="{FF2B5EF4-FFF2-40B4-BE49-F238E27FC236}">
                <a16:creationId xmlns:a16="http://schemas.microsoft.com/office/drawing/2014/main" id="{13C7D3E0-56FF-4CD0-8C77-A07FA57CF183}"/>
              </a:ext>
            </a:extLst>
          </p:cNvPr>
          <p:cNvPicPr>
            <a:picLocks noChangeAspect="1"/>
          </p:cNvPicPr>
          <p:nvPr/>
        </p:nvPicPr>
        <p:blipFill>
          <a:blip r:embed="rId2"/>
          <a:stretch>
            <a:fillRect/>
          </a:stretch>
        </p:blipFill>
        <p:spPr>
          <a:xfrm>
            <a:off x="0" y="467833"/>
            <a:ext cx="9144000" cy="4104167"/>
          </a:xfrm>
          <a:prstGeom prst="rect">
            <a:avLst/>
          </a:prstGeom>
        </p:spPr>
      </p:pic>
    </p:spTree>
    <p:extLst>
      <p:ext uri="{BB962C8B-B14F-4D97-AF65-F5344CB8AC3E}">
        <p14:creationId xmlns:p14="http://schemas.microsoft.com/office/powerpoint/2010/main" val="126237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874B-CB01-44D0-821A-EC35BE590F5F}"/>
              </a:ext>
            </a:extLst>
          </p:cNvPr>
          <p:cNvSpPr>
            <a:spLocks noGrp="1"/>
          </p:cNvSpPr>
          <p:nvPr>
            <p:ph type="title"/>
          </p:nvPr>
        </p:nvSpPr>
        <p:spPr>
          <a:xfrm>
            <a:off x="0" y="0"/>
            <a:ext cx="9144000" cy="923330"/>
          </a:xfrm>
        </p:spPr>
        <p:txBody>
          <a:bodyPr/>
          <a:lstStyle/>
          <a:p>
            <a:r>
              <a:rPr lang="en-US" dirty="0"/>
              <a:t>‘Process Receivables’ Function – Main Area During Contact </a:t>
            </a:r>
          </a:p>
        </p:txBody>
      </p:sp>
      <p:sp>
        <p:nvSpPr>
          <p:cNvPr id="3" name="Rectangle 2">
            <a:extLst>
              <a:ext uri="{FF2B5EF4-FFF2-40B4-BE49-F238E27FC236}">
                <a16:creationId xmlns:a16="http://schemas.microsoft.com/office/drawing/2014/main" id="{C5D2E6E9-6060-4EBD-82AA-E1D3A59C621E}"/>
              </a:ext>
            </a:extLst>
          </p:cNvPr>
          <p:cNvSpPr/>
          <p:nvPr/>
        </p:nvSpPr>
        <p:spPr>
          <a:xfrm>
            <a:off x="0" y="790819"/>
            <a:ext cx="9144000" cy="923330"/>
          </a:xfrm>
          <a:prstGeom prst="rect">
            <a:avLst/>
          </a:prstGeom>
        </p:spPr>
        <p:txBody>
          <a:bodyPr wrap="square">
            <a:spAutoFit/>
          </a:bodyPr>
          <a:lstStyle/>
          <a:p>
            <a:r>
              <a:rPr lang="en-US" dirty="0"/>
              <a:t>To contact the customer, the collection specialist navigates from the selected worklist item to the „Process Receivables‟ function. This function offers detailed customer information and supports various collection activities.</a:t>
            </a:r>
          </a:p>
        </p:txBody>
      </p:sp>
      <p:pic>
        <p:nvPicPr>
          <p:cNvPr id="4" name="Picture 3">
            <a:extLst>
              <a:ext uri="{FF2B5EF4-FFF2-40B4-BE49-F238E27FC236}">
                <a16:creationId xmlns:a16="http://schemas.microsoft.com/office/drawing/2014/main" id="{C2D986AF-7151-4EB1-885F-0CAC6084A081}"/>
              </a:ext>
            </a:extLst>
          </p:cNvPr>
          <p:cNvPicPr>
            <a:picLocks noChangeAspect="1"/>
          </p:cNvPicPr>
          <p:nvPr/>
        </p:nvPicPr>
        <p:blipFill>
          <a:blip r:embed="rId2"/>
          <a:stretch>
            <a:fillRect/>
          </a:stretch>
        </p:blipFill>
        <p:spPr>
          <a:xfrm>
            <a:off x="0" y="1637414"/>
            <a:ext cx="9144000" cy="2977116"/>
          </a:xfrm>
          <a:prstGeom prst="rect">
            <a:avLst/>
          </a:prstGeom>
        </p:spPr>
      </p:pic>
    </p:spTree>
    <p:extLst>
      <p:ext uri="{BB962C8B-B14F-4D97-AF65-F5344CB8AC3E}">
        <p14:creationId xmlns:p14="http://schemas.microsoft.com/office/powerpoint/2010/main" val="85545238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64FE8-3A7E-4071-9C29-9B65130303D7}"/>
              </a:ext>
            </a:extLst>
          </p:cNvPr>
          <p:cNvSpPr>
            <a:spLocks noGrp="1"/>
          </p:cNvSpPr>
          <p:nvPr>
            <p:ph type="title"/>
          </p:nvPr>
        </p:nvSpPr>
        <p:spPr>
          <a:xfrm>
            <a:off x="457200" y="35700"/>
            <a:ext cx="8229600" cy="507831"/>
          </a:xfrm>
        </p:spPr>
        <p:txBody>
          <a:bodyPr/>
          <a:lstStyle/>
          <a:p>
            <a:r>
              <a:rPr lang="en-US" dirty="0"/>
              <a:t>Process Receivables – Invoices (Open)</a:t>
            </a:r>
          </a:p>
        </p:txBody>
      </p:sp>
      <p:sp>
        <p:nvSpPr>
          <p:cNvPr id="3" name="Rectangle 2">
            <a:extLst>
              <a:ext uri="{FF2B5EF4-FFF2-40B4-BE49-F238E27FC236}">
                <a16:creationId xmlns:a16="http://schemas.microsoft.com/office/drawing/2014/main" id="{14F5620D-B317-48EE-8CD4-953CA42C0C1B}"/>
              </a:ext>
            </a:extLst>
          </p:cNvPr>
          <p:cNvSpPr/>
          <p:nvPr/>
        </p:nvSpPr>
        <p:spPr>
          <a:xfrm>
            <a:off x="0" y="543531"/>
            <a:ext cx="9144000" cy="1200329"/>
          </a:xfrm>
          <a:prstGeom prst="rect">
            <a:avLst/>
          </a:prstGeom>
        </p:spPr>
        <p:txBody>
          <a:bodyPr wrap="square">
            <a:spAutoFit/>
          </a:bodyPr>
          <a:lstStyle/>
          <a:p>
            <a:r>
              <a:rPr lang="en-US" dirty="0"/>
              <a:t>On the „Invoices‟ tab page the collection specialist gets an overview of all open invoices of a customer in a collection segment. Per invoice the status is displayed including the amount invoiced, open amount, disputed amount, amount promised to pay, state of promise etc.</a:t>
            </a:r>
          </a:p>
        </p:txBody>
      </p:sp>
      <p:pic>
        <p:nvPicPr>
          <p:cNvPr id="4" name="Picture 3">
            <a:extLst>
              <a:ext uri="{FF2B5EF4-FFF2-40B4-BE49-F238E27FC236}">
                <a16:creationId xmlns:a16="http://schemas.microsoft.com/office/drawing/2014/main" id="{850755C3-44A6-4665-B108-7213658E7AC1}"/>
              </a:ext>
            </a:extLst>
          </p:cNvPr>
          <p:cNvPicPr>
            <a:picLocks noChangeAspect="1"/>
          </p:cNvPicPr>
          <p:nvPr/>
        </p:nvPicPr>
        <p:blipFill>
          <a:blip r:embed="rId2"/>
          <a:stretch>
            <a:fillRect/>
          </a:stretch>
        </p:blipFill>
        <p:spPr>
          <a:xfrm>
            <a:off x="0" y="1743860"/>
            <a:ext cx="9144000" cy="2934466"/>
          </a:xfrm>
          <a:prstGeom prst="rect">
            <a:avLst/>
          </a:prstGeom>
        </p:spPr>
      </p:pic>
    </p:spTree>
    <p:extLst>
      <p:ext uri="{BB962C8B-B14F-4D97-AF65-F5344CB8AC3E}">
        <p14:creationId xmlns:p14="http://schemas.microsoft.com/office/powerpoint/2010/main" val="34445550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D742-4AF7-4363-A3BB-7EF4C6AEE655}"/>
              </a:ext>
            </a:extLst>
          </p:cNvPr>
          <p:cNvSpPr>
            <a:spLocks noGrp="1"/>
          </p:cNvSpPr>
          <p:nvPr>
            <p:ph type="title"/>
          </p:nvPr>
        </p:nvSpPr>
        <p:spPr>
          <a:xfrm>
            <a:off x="457200" y="35700"/>
            <a:ext cx="8229600" cy="507831"/>
          </a:xfrm>
        </p:spPr>
        <p:txBody>
          <a:bodyPr/>
          <a:lstStyle/>
          <a:p>
            <a:r>
              <a:rPr lang="en-US" dirty="0"/>
              <a:t>Process Receivables – Dispute Case</a:t>
            </a:r>
          </a:p>
        </p:txBody>
      </p:sp>
      <p:sp>
        <p:nvSpPr>
          <p:cNvPr id="3" name="Rectangle 2">
            <a:extLst>
              <a:ext uri="{FF2B5EF4-FFF2-40B4-BE49-F238E27FC236}">
                <a16:creationId xmlns:a16="http://schemas.microsoft.com/office/drawing/2014/main" id="{D23C2C27-E964-45B8-AB33-02349A95AC7A}"/>
              </a:ext>
            </a:extLst>
          </p:cNvPr>
          <p:cNvSpPr/>
          <p:nvPr/>
        </p:nvSpPr>
        <p:spPr>
          <a:xfrm>
            <a:off x="0" y="543531"/>
            <a:ext cx="9144000" cy="1200329"/>
          </a:xfrm>
          <a:prstGeom prst="rect">
            <a:avLst/>
          </a:prstGeom>
        </p:spPr>
        <p:txBody>
          <a:bodyPr wrap="square">
            <a:spAutoFit/>
          </a:bodyPr>
          <a:lstStyle/>
          <a:p>
            <a:r>
              <a:rPr lang="en-US" dirty="0"/>
              <a:t>The overview on dispute case shows all dispute cases that are related to the open invoices listed on the „invoices‟ tab. You can navigate to a selected dispute case and – if you have the authorization – process the dispute case. Furthermore, you can display which invoices are assigned to the dispute case. </a:t>
            </a:r>
          </a:p>
        </p:txBody>
      </p:sp>
      <p:pic>
        <p:nvPicPr>
          <p:cNvPr id="4" name="Picture 3">
            <a:extLst>
              <a:ext uri="{FF2B5EF4-FFF2-40B4-BE49-F238E27FC236}">
                <a16:creationId xmlns:a16="http://schemas.microsoft.com/office/drawing/2014/main" id="{E5BB5E37-D694-4FF1-A3FA-6B61CAD848DB}"/>
              </a:ext>
            </a:extLst>
          </p:cNvPr>
          <p:cNvPicPr>
            <a:picLocks noChangeAspect="1"/>
          </p:cNvPicPr>
          <p:nvPr/>
        </p:nvPicPr>
        <p:blipFill>
          <a:blip r:embed="rId2"/>
          <a:stretch>
            <a:fillRect/>
          </a:stretch>
        </p:blipFill>
        <p:spPr>
          <a:xfrm>
            <a:off x="0" y="1637414"/>
            <a:ext cx="9144000" cy="2998381"/>
          </a:xfrm>
          <a:prstGeom prst="rect">
            <a:avLst/>
          </a:prstGeom>
        </p:spPr>
      </p:pic>
    </p:spTree>
    <p:extLst>
      <p:ext uri="{BB962C8B-B14F-4D97-AF65-F5344CB8AC3E}">
        <p14:creationId xmlns:p14="http://schemas.microsoft.com/office/powerpoint/2010/main" val="24047789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BE7E-8299-4FA8-B32A-1C0D79A62AF9}"/>
              </a:ext>
            </a:extLst>
          </p:cNvPr>
          <p:cNvSpPr>
            <a:spLocks noGrp="1"/>
          </p:cNvSpPr>
          <p:nvPr>
            <p:ph type="title"/>
          </p:nvPr>
        </p:nvSpPr>
        <p:spPr>
          <a:xfrm>
            <a:off x="457200" y="35700"/>
            <a:ext cx="8229600" cy="507831"/>
          </a:xfrm>
        </p:spPr>
        <p:txBody>
          <a:bodyPr/>
          <a:lstStyle/>
          <a:p>
            <a:r>
              <a:rPr lang="en-US" dirty="0"/>
              <a:t>Process Receivables – Promise to Pay</a:t>
            </a:r>
          </a:p>
        </p:txBody>
      </p:sp>
      <p:sp>
        <p:nvSpPr>
          <p:cNvPr id="3" name="Rectangle 2">
            <a:extLst>
              <a:ext uri="{FF2B5EF4-FFF2-40B4-BE49-F238E27FC236}">
                <a16:creationId xmlns:a16="http://schemas.microsoft.com/office/drawing/2014/main" id="{6841A9FA-B518-4C00-9CD2-810F9886CFD6}"/>
              </a:ext>
            </a:extLst>
          </p:cNvPr>
          <p:cNvSpPr/>
          <p:nvPr/>
        </p:nvSpPr>
        <p:spPr>
          <a:xfrm>
            <a:off x="116958" y="543531"/>
            <a:ext cx="9027041" cy="923330"/>
          </a:xfrm>
          <a:prstGeom prst="rect">
            <a:avLst/>
          </a:prstGeom>
        </p:spPr>
        <p:txBody>
          <a:bodyPr wrap="square">
            <a:spAutoFit/>
          </a:bodyPr>
          <a:lstStyle/>
          <a:p>
            <a:r>
              <a:rPr lang="en-US" dirty="0"/>
              <a:t>The overview on promise to pay shows all promises to pay that were given for the open invoices displayed on the „invoices‟ tab. You can navigate to the details of a selected promise to pay, change or withdraw a promise to pay. </a:t>
            </a:r>
          </a:p>
        </p:txBody>
      </p:sp>
      <p:pic>
        <p:nvPicPr>
          <p:cNvPr id="4" name="Picture 3">
            <a:extLst>
              <a:ext uri="{FF2B5EF4-FFF2-40B4-BE49-F238E27FC236}">
                <a16:creationId xmlns:a16="http://schemas.microsoft.com/office/drawing/2014/main" id="{16C7BE79-4332-4B1E-8FCC-FFC58ACC536A}"/>
              </a:ext>
            </a:extLst>
          </p:cNvPr>
          <p:cNvPicPr>
            <a:picLocks noChangeAspect="1"/>
          </p:cNvPicPr>
          <p:nvPr/>
        </p:nvPicPr>
        <p:blipFill>
          <a:blip r:embed="rId2"/>
          <a:stretch>
            <a:fillRect/>
          </a:stretch>
        </p:blipFill>
        <p:spPr>
          <a:xfrm>
            <a:off x="-1" y="1466861"/>
            <a:ext cx="9144000" cy="3214676"/>
          </a:xfrm>
          <a:prstGeom prst="rect">
            <a:avLst/>
          </a:prstGeom>
        </p:spPr>
      </p:pic>
    </p:spTree>
    <p:extLst>
      <p:ext uri="{BB962C8B-B14F-4D97-AF65-F5344CB8AC3E}">
        <p14:creationId xmlns:p14="http://schemas.microsoft.com/office/powerpoint/2010/main" val="340823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E76-2E53-4829-BBE4-475FE61A7AA4}"/>
              </a:ext>
            </a:extLst>
          </p:cNvPr>
          <p:cNvSpPr>
            <a:spLocks noGrp="1"/>
          </p:cNvSpPr>
          <p:nvPr>
            <p:ph type="title"/>
          </p:nvPr>
        </p:nvSpPr>
        <p:spPr>
          <a:xfrm>
            <a:off x="457200" y="35700"/>
            <a:ext cx="8229600" cy="507831"/>
          </a:xfrm>
        </p:spPr>
        <p:txBody>
          <a:bodyPr/>
          <a:lstStyle/>
          <a:p>
            <a:r>
              <a:rPr lang="en-US" dirty="0"/>
              <a:t>Promise to Pay Process </a:t>
            </a:r>
          </a:p>
        </p:txBody>
      </p:sp>
      <p:pic>
        <p:nvPicPr>
          <p:cNvPr id="3" name="Picture 2">
            <a:extLst>
              <a:ext uri="{FF2B5EF4-FFF2-40B4-BE49-F238E27FC236}">
                <a16:creationId xmlns:a16="http://schemas.microsoft.com/office/drawing/2014/main" id="{6734E018-4588-48A8-8441-C8A3BB940DFE}"/>
              </a:ext>
            </a:extLst>
          </p:cNvPr>
          <p:cNvPicPr>
            <a:picLocks noChangeAspect="1"/>
          </p:cNvPicPr>
          <p:nvPr/>
        </p:nvPicPr>
        <p:blipFill>
          <a:blip r:embed="rId2"/>
          <a:stretch>
            <a:fillRect/>
          </a:stretch>
        </p:blipFill>
        <p:spPr>
          <a:xfrm>
            <a:off x="0" y="464380"/>
            <a:ext cx="9144000" cy="4168758"/>
          </a:xfrm>
          <a:prstGeom prst="rect">
            <a:avLst/>
          </a:prstGeom>
        </p:spPr>
      </p:pic>
    </p:spTree>
    <p:extLst>
      <p:ext uri="{BB962C8B-B14F-4D97-AF65-F5344CB8AC3E}">
        <p14:creationId xmlns:p14="http://schemas.microsoft.com/office/powerpoint/2010/main" val="273735333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9DF8-63F5-4DE4-BBB5-30E1B60D313B}"/>
              </a:ext>
            </a:extLst>
          </p:cNvPr>
          <p:cNvSpPr>
            <a:spLocks noGrp="1"/>
          </p:cNvSpPr>
          <p:nvPr>
            <p:ph type="title"/>
          </p:nvPr>
        </p:nvSpPr>
        <p:spPr>
          <a:xfrm>
            <a:off x="457200" y="35700"/>
            <a:ext cx="8229600" cy="507831"/>
          </a:xfrm>
        </p:spPr>
        <p:txBody>
          <a:bodyPr/>
          <a:lstStyle/>
          <a:p>
            <a:r>
              <a:rPr lang="en-US" dirty="0"/>
              <a:t>Create Promise to Pay</a:t>
            </a:r>
          </a:p>
        </p:txBody>
      </p:sp>
      <p:sp>
        <p:nvSpPr>
          <p:cNvPr id="3" name="Rectangle 2">
            <a:extLst>
              <a:ext uri="{FF2B5EF4-FFF2-40B4-BE49-F238E27FC236}">
                <a16:creationId xmlns:a16="http://schemas.microsoft.com/office/drawing/2014/main" id="{598E2A38-4A9C-4E8A-BDAC-BD50DF10F892}"/>
              </a:ext>
            </a:extLst>
          </p:cNvPr>
          <p:cNvSpPr/>
          <p:nvPr/>
        </p:nvSpPr>
        <p:spPr>
          <a:xfrm>
            <a:off x="0" y="543531"/>
            <a:ext cx="9144000" cy="1200329"/>
          </a:xfrm>
          <a:prstGeom prst="rect">
            <a:avLst/>
          </a:prstGeom>
        </p:spPr>
        <p:txBody>
          <a:bodyPr wrap="square">
            <a:spAutoFit/>
          </a:bodyPr>
          <a:lstStyle/>
          <a:p>
            <a:r>
              <a:rPr lang="en-US" dirty="0"/>
              <a:t>The collection specialist can create a promise to pay in the system for the selected invoices. The total of all open amounts is proposed by the system as promised amount. If the promised amount is less than the proposed amount, the promised amount can be distributed to the invoices.</a:t>
            </a:r>
          </a:p>
        </p:txBody>
      </p:sp>
      <p:pic>
        <p:nvPicPr>
          <p:cNvPr id="4" name="Picture 3">
            <a:extLst>
              <a:ext uri="{FF2B5EF4-FFF2-40B4-BE49-F238E27FC236}">
                <a16:creationId xmlns:a16="http://schemas.microsoft.com/office/drawing/2014/main" id="{AFAB4DA7-180C-4191-BC90-2F8B40E0C4DD}"/>
              </a:ext>
            </a:extLst>
          </p:cNvPr>
          <p:cNvPicPr>
            <a:picLocks noChangeAspect="1"/>
          </p:cNvPicPr>
          <p:nvPr/>
        </p:nvPicPr>
        <p:blipFill>
          <a:blip r:embed="rId2"/>
          <a:stretch>
            <a:fillRect/>
          </a:stretch>
        </p:blipFill>
        <p:spPr>
          <a:xfrm>
            <a:off x="1329070" y="1658679"/>
            <a:ext cx="6794204" cy="3157870"/>
          </a:xfrm>
          <a:prstGeom prst="rect">
            <a:avLst/>
          </a:prstGeom>
        </p:spPr>
      </p:pic>
    </p:spTree>
    <p:extLst>
      <p:ext uri="{BB962C8B-B14F-4D97-AF65-F5344CB8AC3E}">
        <p14:creationId xmlns:p14="http://schemas.microsoft.com/office/powerpoint/2010/main" val="344239540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1337-276A-414F-AEDB-AF5956B7ACBC}"/>
              </a:ext>
            </a:extLst>
          </p:cNvPr>
          <p:cNvSpPr>
            <a:spLocks noGrp="1"/>
          </p:cNvSpPr>
          <p:nvPr>
            <p:ph type="title"/>
          </p:nvPr>
        </p:nvSpPr>
        <p:spPr>
          <a:xfrm>
            <a:off x="457200" y="35700"/>
            <a:ext cx="8229600" cy="507831"/>
          </a:xfrm>
        </p:spPr>
        <p:txBody>
          <a:bodyPr/>
          <a:lstStyle/>
          <a:p>
            <a:r>
              <a:rPr lang="en-US" dirty="0"/>
              <a:t>Create Dispute Case</a:t>
            </a:r>
          </a:p>
        </p:txBody>
      </p:sp>
      <p:sp>
        <p:nvSpPr>
          <p:cNvPr id="3" name="Rectangle 2">
            <a:extLst>
              <a:ext uri="{FF2B5EF4-FFF2-40B4-BE49-F238E27FC236}">
                <a16:creationId xmlns:a16="http://schemas.microsoft.com/office/drawing/2014/main" id="{D95FB228-01AB-4B9E-8CB3-BA31F987E5D4}"/>
              </a:ext>
            </a:extLst>
          </p:cNvPr>
          <p:cNvSpPr/>
          <p:nvPr/>
        </p:nvSpPr>
        <p:spPr>
          <a:xfrm>
            <a:off x="0" y="460934"/>
            <a:ext cx="9144000" cy="923330"/>
          </a:xfrm>
          <a:prstGeom prst="rect">
            <a:avLst/>
          </a:prstGeom>
        </p:spPr>
        <p:txBody>
          <a:bodyPr wrap="square">
            <a:spAutoFit/>
          </a:bodyPr>
          <a:lstStyle/>
          <a:p>
            <a:r>
              <a:rPr lang="en-US"/>
              <a:t>The collection specialist can create a dispute case for the selected invoices. The total of all open amounts is proposed by the system as disputed amount. The collection specialist can enter all necessary information such as dispute reason and a note.</a:t>
            </a:r>
            <a:endParaRPr lang="en-US" dirty="0"/>
          </a:p>
        </p:txBody>
      </p:sp>
      <p:pic>
        <p:nvPicPr>
          <p:cNvPr id="4" name="Picture 3">
            <a:extLst>
              <a:ext uri="{FF2B5EF4-FFF2-40B4-BE49-F238E27FC236}">
                <a16:creationId xmlns:a16="http://schemas.microsoft.com/office/drawing/2014/main" id="{84ECE889-F067-4323-8EA7-0786B2091A11}"/>
              </a:ext>
            </a:extLst>
          </p:cNvPr>
          <p:cNvPicPr>
            <a:picLocks noChangeAspect="1"/>
          </p:cNvPicPr>
          <p:nvPr/>
        </p:nvPicPr>
        <p:blipFill>
          <a:blip r:embed="rId2"/>
          <a:stretch>
            <a:fillRect/>
          </a:stretch>
        </p:blipFill>
        <p:spPr>
          <a:xfrm>
            <a:off x="1584251" y="1295442"/>
            <a:ext cx="6911163" cy="3333707"/>
          </a:xfrm>
          <a:prstGeom prst="rect">
            <a:avLst/>
          </a:prstGeom>
        </p:spPr>
      </p:pic>
    </p:spTree>
    <p:extLst>
      <p:ext uri="{BB962C8B-B14F-4D97-AF65-F5344CB8AC3E}">
        <p14:creationId xmlns:p14="http://schemas.microsoft.com/office/powerpoint/2010/main" val="207606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CAC2-B623-4970-A27E-9CBC625EBB46}"/>
              </a:ext>
            </a:extLst>
          </p:cNvPr>
          <p:cNvSpPr>
            <a:spLocks noGrp="1"/>
          </p:cNvSpPr>
          <p:nvPr>
            <p:ph type="title"/>
          </p:nvPr>
        </p:nvSpPr>
        <p:spPr>
          <a:xfrm>
            <a:off x="457200" y="35700"/>
            <a:ext cx="8229600" cy="507831"/>
          </a:xfrm>
        </p:spPr>
        <p:txBody>
          <a:bodyPr/>
          <a:lstStyle/>
          <a:p>
            <a:r>
              <a:rPr lang="en-US" dirty="0"/>
              <a:t>Resubmission</a:t>
            </a:r>
          </a:p>
        </p:txBody>
      </p:sp>
      <p:sp>
        <p:nvSpPr>
          <p:cNvPr id="3" name="Rectangle 2">
            <a:extLst>
              <a:ext uri="{FF2B5EF4-FFF2-40B4-BE49-F238E27FC236}">
                <a16:creationId xmlns:a16="http://schemas.microsoft.com/office/drawing/2014/main" id="{1B5B2517-C3E3-405C-86B6-178496561E73}"/>
              </a:ext>
            </a:extLst>
          </p:cNvPr>
          <p:cNvSpPr/>
          <p:nvPr/>
        </p:nvSpPr>
        <p:spPr>
          <a:xfrm>
            <a:off x="95692" y="543531"/>
            <a:ext cx="9048307" cy="923330"/>
          </a:xfrm>
          <a:prstGeom prst="rect">
            <a:avLst/>
          </a:prstGeom>
        </p:spPr>
        <p:txBody>
          <a:bodyPr wrap="square">
            <a:spAutoFit/>
          </a:bodyPr>
          <a:lstStyle/>
          <a:p>
            <a:r>
              <a:rPr lang="en-US" dirty="0"/>
              <a:t>Collection specialists can set a resubmission for a customer. They can enter a note and a resubmission reason. The customer will re-appear on the worklist at the resubmission date. It is also possible to suppress a customer from the worklist until the resubmission</a:t>
            </a:r>
          </a:p>
        </p:txBody>
      </p:sp>
      <p:pic>
        <p:nvPicPr>
          <p:cNvPr id="4" name="Picture 3">
            <a:extLst>
              <a:ext uri="{FF2B5EF4-FFF2-40B4-BE49-F238E27FC236}">
                <a16:creationId xmlns:a16="http://schemas.microsoft.com/office/drawing/2014/main" id="{515101FE-71BE-434A-A795-DB2CEC465998}"/>
              </a:ext>
            </a:extLst>
          </p:cNvPr>
          <p:cNvPicPr>
            <a:picLocks noChangeAspect="1"/>
          </p:cNvPicPr>
          <p:nvPr/>
        </p:nvPicPr>
        <p:blipFill>
          <a:blip r:embed="rId2"/>
          <a:stretch>
            <a:fillRect/>
          </a:stretch>
        </p:blipFill>
        <p:spPr>
          <a:xfrm>
            <a:off x="0" y="1466860"/>
            <a:ext cx="9144000" cy="3328423"/>
          </a:xfrm>
          <a:prstGeom prst="rect">
            <a:avLst/>
          </a:prstGeom>
        </p:spPr>
      </p:pic>
    </p:spTree>
    <p:extLst>
      <p:ext uri="{BB962C8B-B14F-4D97-AF65-F5344CB8AC3E}">
        <p14:creationId xmlns:p14="http://schemas.microsoft.com/office/powerpoint/2010/main" val="206867938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B9D96F-CF37-4E93-AE56-E520A47A3DAF}"/>
              </a:ext>
            </a:extLst>
          </p:cNvPr>
          <p:cNvPicPr>
            <a:picLocks noChangeAspect="1"/>
          </p:cNvPicPr>
          <p:nvPr/>
        </p:nvPicPr>
        <p:blipFill>
          <a:blip r:embed="rId2"/>
          <a:stretch>
            <a:fillRect/>
          </a:stretch>
        </p:blipFill>
        <p:spPr>
          <a:xfrm>
            <a:off x="1369697" y="148856"/>
            <a:ext cx="7774303" cy="4433775"/>
          </a:xfrm>
          <a:prstGeom prst="rect">
            <a:avLst/>
          </a:prstGeom>
        </p:spPr>
      </p:pic>
    </p:spTree>
    <p:extLst>
      <p:ext uri="{BB962C8B-B14F-4D97-AF65-F5344CB8AC3E}">
        <p14:creationId xmlns:p14="http://schemas.microsoft.com/office/powerpoint/2010/main" val="352841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73A0-7EE4-4800-B301-B1FC90BC4564}"/>
              </a:ext>
            </a:extLst>
          </p:cNvPr>
          <p:cNvSpPr>
            <a:spLocks noGrp="1"/>
          </p:cNvSpPr>
          <p:nvPr>
            <p:ph type="title"/>
          </p:nvPr>
        </p:nvSpPr>
        <p:spPr>
          <a:xfrm>
            <a:off x="457200" y="35700"/>
            <a:ext cx="8229600" cy="507831"/>
          </a:xfrm>
        </p:spPr>
        <p:txBody>
          <a:bodyPr/>
          <a:lstStyle/>
          <a:p>
            <a:r>
              <a:rPr lang="en-US" dirty="0"/>
              <a:t>Create Customer Contact </a:t>
            </a:r>
          </a:p>
        </p:txBody>
      </p:sp>
      <p:sp>
        <p:nvSpPr>
          <p:cNvPr id="3" name="Rectangle 2">
            <a:extLst>
              <a:ext uri="{FF2B5EF4-FFF2-40B4-BE49-F238E27FC236}">
                <a16:creationId xmlns:a16="http://schemas.microsoft.com/office/drawing/2014/main" id="{2AF7731D-48C3-473F-B36A-F75CC22CC465}"/>
              </a:ext>
            </a:extLst>
          </p:cNvPr>
          <p:cNvSpPr/>
          <p:nvPr/>
        </p:nvSpPr>
        <p:spPr>
          <a:xfrm>
            <a:off x="0" y="543531"/>
            <a:ext cx="9144000" cy="1200329"/>
          </a:xfrm>
          <a:prstGeom prst="rect">
            <a:avLst/>
          </a:prstGeom>
        </p:spPr>
        <p:txBody>
          <a:bodyPr wrap="square">
            <a:spAutoFit/>
          </a:bodyPr>
          <a:lstStyle/>
          <a:p>
            <a:r>
              <a:rPr lang="en-US" dirty="0"/>
              <a:t>The collection specialist can document the outcome of the whole customer contact. Dispute cases, promises to pay and resubmissions created during the contact will be automatically assigned. A default note is set by the system and can be enhanced by the specialist. </a:t>
            </a:r>
          </a:p>
        </p:txBody>
      </p:sp>
      <p:pic>
        <p:nvPicPr>
          <p:cNvPr id="4" name="Picture 3">
            <a:extLst>
              <a:ext uri="{FF2B5EF4-FFF2-40B4-BE49-F238E27FC236}">
                <a16:creationId xmlns:a16="http://schemas.microsoft.com/office/drawing/2014/main" id="{EFDA54C8-3ACF-4E80-A5C0-25C85810CF31}"/>
              </a:ext>
            </a:extLst>
          </p:cNvPr>
          <p:cNvPicPr>
            <a:picLocks noChangeAspect="1"/>
          </p:cNvPicPr>
          <p:nvPr/>
        </p:nvPicPr>
        <p:blipFill>
          <a:blip r:embed="rId2"/>
          <a:stretch>
            <a:fillRect/>
          </a:stretch>
        </p:blipFill>
        <p:spPr>
          <a:xfrm>
            <a:off x="1200150" y="1509823"/>
            <a:ext cx="7178306" cy="3423684"/>
          </a:xfrm>
          <a:prstGeom prst="rect">
            <a:avLst/>
          </a:prstGeom>
        </p:spPr>
      </p:pic>
    </p:spTree>
    <p:extLst>
      <p:ext uri="{BB962C8B-B14F-4D97-AF65-F5344CB8AC3E}">
        <p14:creationId xmlns:p14="http://schemas.microsoft.com/office/powerpoint/2010/main" val="314531043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0C34D-5B74-4357-A900-FE964D060FDC}"/>
              </a:ext>
            </a:extLst>
          </p:cNvPr>
          <p:cNvSpPr>
            <a:spLocks noGrp="1"/>
          </p:cNvSpPr>
          <p:nvPr>
            <p:ph type="title"/>
          </p:nvPr>
        </p:nvSpPr>
        <p:spPr>
          <a:xfrm>
            <a:off x="0" y="1263347"/>
            <a:ext cx="3200400" cy="923330"/>
          </a:xfrm>
        </p:spPr>
        <p:txBody>
          <a:bodyPr/>
          <a:lstStyle/>
          <a:p>
            <a:r>
              <a:rPr lang="en-US" dirty="0"/>
              <a:t>Transaction Code</a:t>
            </a:r>
          </a:p>
        </p:txBody>
      </p:sp>
      <p:pic>
        <p:nvPicPr>
          <p:cNvPr id="3" name="Picture 2">
            <a:extLst>
              <a:ext uri="{FF2B5EF4-FFF2-40B4-BE49-F238E27FC236}">
                <a16:creationId xmlns:a16="http://schemas.microsoft.com/office/drawing/2014/main" id="{570249FB-FFF8-4478-990D-FAB8CC39DFC1}"/>
              </a:ext>
            </a:extLst>
          </p:cNvPr>
          <p:cNvPicPr>
            <a:picLocks noChangeAspect="1"/>
          </p:cNvPicPr>
          <p:nvPr/>
        </p:nvPicPr>
        <p:blipFill>
          <a:blip r:embed="rId2"/>
          <a:stretch>
            <a:fillRect/>
          </a:stretch>
        </p:blipFill>
        <p:spPr>
          <a:xfrm>
            <a:off x="4447068" y="0"/>
            <a:ext cx="4800600" cy="4635795"/>
          </a:xfrm>
          <a:prstGeom prst="rect">
            <a:avLst/>
          </a:prstGeom>
        </p:spPr>
      </p:pic>
      <p:sp>
        <p:nvSpPr>
          <p:cNvPr id="4" name="Arrow: Right 3">
            <a:extLst>
              <a:ext uri="{FF2B5EF4-FFF2-40B4-BE49-F238E27FC236}">
                <a16:creationId xmlns:a16="http://schemas.microsoft.com/office/drawing/2014/main" id="{E6200707-8B99-449F-98CD-4F0E83BAD1FF}"/>
              </a:ext>
            </a:extLst>
          </p:cNvPr>
          <p:cNvSpPr/>
          <p:nvPr/>
        </p:nvSpPr>
        <p:spPr>
          <a:xfrm>
            <a:off x="3051545" y="1499191"/>
            <a:ext cx="1395524" cy="499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6596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8986" y="935665"/>
            <a:ext cx="5007935" cy="1531088"/>
          </a:xfrm>
        </p:spPr>
        <p:txBody>
          <a:bodyPr/>
          <a:lstStyle/>
          <a:p>
            <a:r>
              <a:rPr lang="en-US" dirty="0"/>
              <a:t>F</a:t>
            </a:r>
            <a:r>
              <a:rPr lang="en-US" u="none" dirty="0"/>
              <a:t>inance </a:t>
            </a:r>
            <a:r>
              <a:rPr lang="en-US" dirty="0"/>
              <a:t>S</a:t>
            </a:r>
            <a:r>
              <a:rPr lang="en-US" u="none" dirty="0"/>
              <a:t>upply </a:t>
            </a:r>
            <a:r>
              <a:rPr lang="en-US" dirty="0"/>
              <a:t>C</a:t>
            </a:r>
            <a:r>
              <a:rPr lang="en-US" u="none" dirty="0"/>
              <a:t>hain </a:t>
            </a:r>
            <a:r>
              <a:rPr lang="en-US" dirty="0"/>
              <a:t>M</a:t>
            </a:r>
            <a:r>
              <a:rPr lang="en-US" u="none" dirty="0"/>
              <a:t>anagement (FSCM) Dispute Management</a:t>
            </a:r>
          </a:p>
        </p:txBody>
      </p:sp>
      <p:sp>
        <p:nvSpPr>
          <p:cNvPr id="3" name="Subtitle 2"/>
          <p:cNvSpPr>
            <a:spLocks noGrp="1"/>
          </p:cNvSpPr>
          <p:nvPr>
            <p:ph type="subTitle" idx="1"/>
          </p:nvPr>
        </p:nvSpPr>
        <p:spPr>
          <a:xfrm>
            <a:off x="4267200" y="2855767"/>
            <a:ext cx="3190875" cy="248939"/>
          </a:xfrm>
        </p:spPr>
        <p:txBody>
          <a:bodyPr/>
          <a:lstStyle/>
          <a:p>
            <a:r>
              <a:rPr lang="en-US" sz="1600" dirty="0"/>
              <a:t>Prabhakar Mishra</a:t>
            </a:r>
          </a:p>
        </p:txBody>
      </p:sp>
      <p:sp>
        <p:nvSpPr>
          <p:cNvPr id="4" name="Text Placeholder 3"/>
          <p:cNvSpPr>
            <a:spLocks noGrp="1"/>
          </p:cNvSpPr>
          <p:nvPr>
            <p:ph type="body" sz="quarter" idx="10"/>
          </p:nvPr>
        </p:nvSpPr>
        <p:spPr>
          <a:xfrm>
            <a:off x="4267199" y="3104706"/>
            <a:ext cx="1835888" cy="215565"/>
          </a:xfrm>
        </p:spPr>
        <p:txBody>
          <a:bodyPr/>
          <a:lstStyle/>
          <a:p>
            <a:r>
              <a:rPr lang="en-US" sz="1200" dirty="0"/>
              <a:t>Business Analyst</a:t>
            </a:r>
          </a:p>
        </p:txBody>
      </p:sp>
    </p:spTree>
    <p:extLst>
      <p:ext uri="{BB962C8B-B14F-4D97-AF65-F5344CB8AC3E}">
        <p14:creationId xmlns:p14="http://schemas.microsoft.com/office/powerpoint/2010/main" val="421970161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8FD-0CB7-41A7-B378-63714C8B16F3}"/>
              </a:ext>
            </a:extLst>
          </p:cNvPr>
          <p:cNvSpPr>
            <a:spLocks noGrp="1"/>
          </p:cNvSpPr>
          <p:nvPr>
            <p:ph type="title"/>
          </p:nvPr>
        </p:nvSpPr>
        <p:spPr>
          <a:xfrm>
            <a:off x="457200" y="35700"/>
            <a:ext cx="8229600" cy="507831"/>
          </a:xfrm>
        </p:spPr>
        <p:txBody>
          <a:bodyPr/>
          <a:lstStyle/>
          <a:p>
            <a:r>
              <a:rPr lang="en-US" dirty="0"/>
              <a:t>Introduction</a:t>
            </a:r>
          </a:p>
        </p:txBody>
      </p:sp>
      <p:sp>
        <p:nvSpPr>
          <p:cNvPr id="3" name="Rectangle 2">
            <a:extLst>
              <a:ext uri="{FF2B5EF4-FFF2-40B4-BE49-F238E27FC236}">
                <a16:creationId xmlns:a16="http://schemas.microsoft.com/office/drawing/2014/main" id="{5BFAE258-5518-48A6-A6E0-95F8B024DC26}"/>
              </a:ext>
            </a:extLst>
          </p:cNvPr>
          <p:cNvSpPr/>
          <p:nvPr/>
        </p:nvSpPr>
        <p:spPr>
          <a:xfrm>
            <a:off x="0" y="779082"/>
            <a:ext cx="8846289" cy="1477328"/>
          </a:xfrm>
          <a:prstGeom prst="rect">
            <a:avLst/>
          </a:prstGeom>
        </p:spPr>
        <p:txBody>
          <a:bodyPr wrap="square">
            <a:spAutoFit/>
          </a:bodyPr>
          <a:lstStyle/>
          <a:p>
            <a:r>
              <a:rPr lang="en-US" dirty="0">
                <a:solidFill>
                  <a:srgbClr val="444444"/>
                </a:solidFill>
                <a:latin typeface="BentonSans"/>
              </a:rPr>
              <a:t>Dispute Management is an integral part of the Financial Supply Chain Management Solution. The dispute management solution integrates with the AR Application to effectively track AR Items which are in dispute for collection from the customers. The AR Items which are in conflict are marked as dispute and an object is created against the item. This object is called as Dispute Case. The dispute case can be created in many ways:</a:t>
            </a:r>
            <a:endParaRPr lang="en-US" dirty="0"/>
          </a:p>
        </p:txBody>
      </p:sp>
      <p:sp>
        <p:nvSpPr>
          <p:cNvPr id="4" name="Rectangle 3">
            <a:extLst>
              <a:ext uri="{FF2B5EF4-FFF2-40B4-BE49-F238E27FC236}">
                <a16:creationId xmlns:a16="http://schemas.microsoft.com/office/drawing/2014/main" id="{A5EAAC38-EBD6-4EEA-96A4-3EC96792D2D4}"/>
              </a:ext>
            </a:extLst>
          </p:cNvPr>
          <p:cNvSpPr/>
          <p:nvPr/>
        </p:nvSpPr>
        <p:spPr>
          <a:xfrm>
            <a:off x="-74427" y="2226820"/>
            <a:ext cx="8920716" cy="1200329"/>
          </a:xfrm>
          <a:prstGeom prst="rect">
            <a:avLst/>
          </a:prstGeom>
        </p:spPr>
        <p:txBody>
          <a:bodyPr wrap="square">
            <a:spAutoFit/>
          </a:bodyPr>
          <a:lstStyle/>
          <a:p>
            <a:r>
              <a:rPr lang="en-US" dirty="0">
                <a:solidFill>
                  <a:srgbClr val="444444"/>
                </a:solidFill>
                <a:latin typeface="BentonSans"/>
              </a:rPr>
              <a:t>1. A dispute case can be created in a specific financial transaction </a:t>
            </a:r>
          </a:p>
          <a:p>
            <a:r>
              <a:rPr lang="en-US" dirty="0">
                <a:solidFill>
                  <a:srgbClr val="444444"/>
                </a:solidFill>
                <a:latin typeface="BentonSans"/>
              </a:rPr>
              <a:t>2. The dispute case can also be created through the customer line item display </a:t>
            </a:r>
          </a:p>
          <a:p>
            <a:r>
              <a:rPr lang="en-US" dirty="0">
                <a:solidFill>
                  <a:srgbClr val="444444"/>
                </a:solidFill>
                <a:latin typeface="BentonSans"/>
              </a:rPr>
              <a:t>3. The dispute case creation can also be automated for scenarios like Under Payment or if the Open Item has reached a certain Dunning Level</a:t>
            </a:r>
            <a:endParaRPr lang="en-US" b="0" i="0" dirty="0">
              <a:solidFill>
                <a:srgbClr val="444444"/>
              </a:solidFill>
              <a:effectLst/>
              <a:latin typeface="BentonSans"/>
            </a:endParaRPr>
          </a:p>
        </p:txBody>
      </p:sp>
      <p:sp>
        <p:nvSpPr>
          <p:cNvPr id="5" name="Rectangle 4">
            <a:extLst>
              <a:ext uri="{FF2B5EF4-FFF2-40B4-BE49-F238E27FC236}">
                <a16:creationId xmlns:a16="http://schemas.microsoft.com/office/drawing/2014/main" id="{1EBD9A88-81BB-47F0-BE95-1843D258A9A5}"/>
              </a:ext>
            </a:extLst>
          </p:cNvPr>
          <p:cNvSpPr/>
          <p:nvPr/>
        </p:nvSpPr>
        <p:spPr>
          <a:xfrm>
            <a:off x="0" y="3623090"/>
            <a:ext cx="9144000" cy="923330"/>
          </a:xfrm>
          <a:prstGeom prst="rect">
            <a:avLst/>
          </a:prstGeom>
        </p:spPr>
        <p:txBody>
          <a:bodyPr wrap="square">
            <a:spAutoFit/>
          </a:bodyPr>
          <a:lstStyle/>
          <a:p>
            <a:r>
              <a:rPr lang="en-US" dirty="0">
                <a:solidFill>
                  <a:srgbClr val="444444"/>
                </a:solidFill>
                <a:latin typeface="BentonSans"/>
              </a:rPr>
              <a:t>A dispute case is a detailed document to record the reason for disputed item, the information of the person following up on the same and the various stages of communication on the same. When the dispute is resolved, the case is closed with an appropriate action.</a:t>
            </a:r>
            <a:endParaRPr lang="en-US" dirty="0"/>
          </a:p>
        </p:txBody>
      </p:sp>
    </p:spTree>
    <p:extLst>
      <p:ext uri="{BB962C8B-B14F-4D97-AF65-F5344CB8AC3E}">
        <p14:creationId xmlns:p14="http://schemas.microsoft.com/office/powerpoint/2010/main" val="609465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4C91-1274-432F-B139-D1E0EF89E4A4}"/>
              </a:ext>
            </a:extLst>
          </p:cNvPr>
          <p:cNvSpPr>
            <a:spLocks noGrp="1"/>
          </p:cNvSpPr>
          <p:nvPr>
            <p:ph type="title"/>
          </p:nvPr>
        </p:nvSpPr>
        <p:spPr>
          <a:xfrm>
            <a:off x="457200" y="35700"/>
            <a:ext cx="8229600" cy="507831"/>
          </a:xfrm>
        </p:spPr>
        <p:txBody>
          <a:bodyPr/>
          <a:lstStyle/>
          <a:p>
            <a:r>
              <a:rPr lang="en-US" dirty="0"/>
              <a:t>Major Role</a:t>
            </a:r>
          </a:p>
        </p:txBody>
      </p:sp>
      <p:sp>
        <p:nvSpPr>
          <p:cNvPr id="3" name="Rectangle 2">
            <a:extLst>
              <a:ext uri="{FF2B5EF4-FFF2-40B4-BE49-F238E27FC236}">
                <a16:creationId xmlns:a16="http://schemas.microsoft.com/office/drawing/2014/main" id="{7D8282A4-C791-437D-B7F9-1114B5A51D56}"/>
              </a:ext>
            </a:extLst>
          </p:cNvPr>
          <p:cNvSpPr/>
          <p:nvPr/>
        </p:nvSpPr>
        <p:spPr>
          <a:xfrm>
            <a:off x="0" y="813190"/>
            <a:ext cx="7878726" cy="369332"/>
          </a:xfrm>
          <a:prstGeom prst="rect">
            <a:avLst/>
          </a:prstGeom>
        </p:spPr>
        <p:txBody>
          <a:bodyPr wrap="square">
            <a:spAutoFit/>
          </a:bodyPr>
          <a:lstStyle/>
          <a:p>
            <a:r>
              <a:rPr lang="en-US" dirty="0">
                <a:solidFill>
                  <a:srgbClr val="444444"/>
                </a:solidFill>
                <a:latin typeface="BentonSans"/>
              </a:rPr>
              <a:t>There are three major roles which are involved in dispute management:</a:t>
            </a:r>
            <a:endParaRPr lang="en-US" dirty="0"/>
          </a:p>
        </p:txBody>
      </p:sp>
      <p:sp>
        <p:nvSpPr>
          <p:cNvPr id="4" name="Rectangle 3">
            <a:extLst>
              <a:ext uri="{FF2B5EF4-FFF2-40B4-BE49-F238E27FC236}">
                <a16:creationId xmlns:a16="http://schemas.microsoft.com/office/drawing/2014/main" id="{B179243D-8341-4BA1-81B1-34252E2D855F}"/>
              </a:ext>
            </a:extLst>
          </p:cNvPr>
          <p:cNvSpPr/>
          <p:nvPr/>
        </p:nvSpPr>
        <p:spPr>
          <a:xfrm>
            <a:off x="0" y="1182522"/>
            <a:ext cx="2806995" cy="923330"/>
          </a:xfrm>
          <a:prstGeom prst="rect">
            <a:avLst/>
          </a:prstGeom>
        </p:spPr>
        <p:txBody>
          <a:bodyPr wrap="square">
            <a:spAutoFit/>
          </a:bodyPr>
          <a:lstStyle/>
          <a:p>
            <a:r>
              <a:rPr lang="en-US" dirty="0">
                <a:solidFill>
                  <a:srgbClr val="444444"/>
                </a:solidFill>
                <a:latin typeface="BentonSans"/>
              </a:rPr>
              <a:t>(a) Coordinator </a:t>
            </a:r>
          </a:p>
          <a:p>
            <a:r>
              <a:rPr lang="en-US" dirty="0">
                <a:solidFill>
                  <a:srgbClr val="444444"/>
                </a:solidFill>
                <a:latin typeface="BentonSans"/>
              </a:rPr>
              <a:t>(b) Processor </a:t>
            </a:r>
          </a:p>
          <a:p>
            <a:r>
              <a:rPr lang="en-US" dirty="0">
                <a:solidFill>
                  <a:srgbClr val="444444"/>
                </a:solidFill>
                <a:latin typeface="BentonSans"/>
              </a:rPr>
              <a:t>(c) Person Responsible</a:t>
            </a:r>
            <a:endParaRPr lang="en-US" b="0" i="0" dirty="0">
              <a:solidFill>
                <a:srgbClr val="444444"/>
              </a:solidFill>
              <a:effectLst/>
              <a:latin typeface="BentonSans"/>
            </a:endParaRPr>
          </a:p>
        </p:txBody>
      </p:sp>
      <p:pic>
        <p:nvPicPr>
          <p:cNvPr id="5" name="Picture 4">
            <a:extLst>
              <a:ext uri="{FF2B5EF4-FFF2-40B4-BE49-F238E27FC236}">
                <a16:creationId xmlns:a16="http://schemas.microsoft.com/office/drawing/2014/main" id="{F42B653C-5963-4078-97E9-F37B969EF846}"/>
              </a:ext>
            </a:extLst>
          </p:cNvPr>
          <p:cNvPicPr>
            <a:picLocks noChangeAspect="1"/>
          </p:cNvPicPr>
          <p:nvPr/>
        </p:nvPicPr>
        <p:blipFill>
          <a:blip r:embed="rId2"/>
          <a:stretch>
            <a:fillRect/>
          </a:stretch>
        </p:blipFill>
        <p:spPr>
          <a:xfrm>
            <a:off x="2300543" y="1265274"/>
            <a:ext cx="6843458" cy="3359890"/>
          </a:xfrm>
          <a:prstGeom prst="rect">
            <a:avLst/>
          </a:prstGeom>
        </p:spPr>
      </p:pic>
    </p:spTree>
    <p:extLst>
      <p:ext uri="{BB962C8B-B14F-4D97-AF65-F5344CB8AC3E}">
        <p14:creationId xmlns:p14="http://schemas.microsoft.com/office/powerpoint/2010/main" val="175887202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CB3B-380E-4B1C-B0DF-3CB5EEE77068}"/>
              </a:ext>
            </a:extLst>
          </p:cNvPr>
          <p:cNvSpPr>
            <a:spLocks noGrp="1"/>
          </p:cNvSpPr>
          <p:nvPr>
            <p:ph type="title"/>
          </p:nvPr>
        </p:nvSpPr>
        <p:spPr>
          <a:xfrm>
            <a:off x="457200" y="35700"/>
            <a:ext cx="8229600" cy="507831"/>
          </a:xfrm>
        </p:spPr>
        <p:txBody>
          <a:bodyPr/>
          <a:lstStyle/>
          <a:p>
            <a:r>
              <a:rPr lang="en-US" dirty="0"/>
              <a:t>Hierarchy Structure</a:t>
            </a:r>
          </a:p>
        </p:txBody>
      </p:sp>
      <p:graphicFrame>
        <p:nvGraphicFramePr>
          <p:cNvPr id="3" name="Diagram 2">
            <a:extLst>
              <a:ext uri="{FF2B5EF4-FFF2-40B4-BE49-F238E27FC236}">
                <a16:creationId xmlns:a16="http://schemas.microsoft.com/office/drawing/2014/main" id="{FC1EFEEF-9BE9-4237-A96E-EB7BD2A276B1}"/>
              </a:ext>
            </a:extLst>
          </p:cNvPr>
          <p:cNvGraphicFramePr/>
          <p:nvPr>
            <p:extLst>
              <p:ext uri="{D42A27DB-BD31-4B8C-83A1-F6EECF244321}">
                <p14:modId xmlns:p14="http://schemas.microsoft.com/office/powerpoint/2010/main" val="1313513186"/>
              </p:ext>
            </p:extLst>
          </p:nvPr>
        </p:nvGraphicFramePr>
        <p:xfrm>
          <a:off x="1903228" y="946296"/>
          <a:ext cx="5263116" cy="3242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50852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3A35-AF5E-4DCF-A1AF-AC3950CC6144}"/>
              </a:ext>
            </a:extLst>
          </p:cNvPr>
          <p:cNvSpPr>
            <a:spLocks noGrp="1"/>
          </p:cNvSpPr>
          <p:nvPr>
            <p:ph type="title"/>
          </p:nvPr>
        </p:nvSpPr>
        <p:spPr>
          <a:xfrm>
            <a:off x="457200" y="-172048"/>
            <a:ext cx="8229600" cy="923330"/>
          </a:xfrm>
        </p:spPr>
        <p:txBody>
          <a:bodyPr/>
          <a:lstStyle/>
          <a:p>
            <a:br>
              <a:rPr lang="en-US" dirty="0"/>
            </a:br>
            <a:r>
              <a:rPr lang="en-US" b="1" dirty="0"/>
              <a:t>Dispute Case Process </a:t>
            </a:r>
            <a:endParaRPr lang="en-US" dirty="0"/>
          </a:p>
        </p:txBody>
      </p:sp>
      <p:pic>
        <p:nvPicPr>
          <p:cNvPr id="3" name="Picture 2">
            <a:extLst>
              <a:ext uri="{FF2B5EF4-FFF2-40B4-BE49-F238E27FC236}">
                <a16:creationId xmlns:a16="http://schemas.microsoft.com/office/drawing/2014/main" id="{35B9D5A8-923E-4D35-BCBA-5BB651A06B4C}"/>
              </a:ext>
            </a:extLst>
          </p:cNvPr>
          <p:cNvPicPr>
            <a:picLocks noChangeAspect="1"/>
          </p:cNvPicPr>
          <p:nvPr/>
        </p:nvPicPr>
        <p:blipFill>
          <a:blip r:embed="rId2"/>
          <a:stretch>
            <a:fillRect/>
          </a:stretch>
        </p:blipFill>
        <p:spPr>
          <a:xfrm>
            <a:off x="1" y="857695"/>
            <a:ext cx="8229600" cy="838200"/>
          </a:xfrm>
          <a:prstGeom prst="rect">
            <a:avLst/>
          </a:prstGeom>
        </p:spPr>
      </p:pic>
      <p:sp>
        <p:nvSpPr>
          <p:cNvPr id="4" name="Rectangle 3">
            <a:extLst>
              <a:ext uri="{FF2B5EF4-FFF2-40B4-BE49-F238E27FC236}">
                <a16:creationId xmlns:a16="http://schemas.microsoft.com/office/drawing/2014/main" id="{E32C3251-C0D4-4730-B0D4-2CCB537EA1CA}"/>
              </a:ext>
            </a:extLst>
          </p:cNvPr>
          <p:cNvSpPr/>
          <p:nvPr/>
        </p:nvSpPr>
        <p:spPr>
          <a:xfrm>
            <a:off x="-95693" y="1695895"/>
            <a:ext cx="9335386" cy="1538883"/>
          </a:xfrm>
          <a:prstGeom prst="rect">
            <a:avLst/>
          </a:prstGeom>
        </p:spPr>
        <p:txBody>
          <a:bodyPr wrap="square">
            <a:spAutoFit/>
          </a:bodyPr>
          <a:lstStyle/>
          <a:p>
            <a:endParaRPr lang="en-US" sz="1100" dirty="0">
              <a:solidFill>
                <a:srgbClr val="000000"/>
              </a:solidFill>
              <a:latin typeface="Arial" panose="020B0604020202020204" pitchFamily="34" charset="0"/>
            </a:endParaRPr>
          </a:p>
          <a:p>
            <a:endParaRPr lang="en-US" sz="1100" dirty="0">
              <a:latin typeface="Arial" panose="020B0604020202020204" pitchFamily="34" charset="0"/>
            </a:endParaRPr>
          </a:p>
          <a:p>
            <a:r>
              <a:rPr lang="en-US" dirty="0">
                <a:latin typeface="Arial" panose="020B0604020202020204" pitchFamily="34" charset="0"/>
              </a:rPr>
              <a:t>•Manual activity to allocate coordinators </a:t>
            </a:r>
          </a:p>
          <a:p>
            <a:r>
              <a:rPr lang="en-US" dirty="0">
                <a:latin typeface="Arial" panose="020B0604020202020204" pitchFamily="34" charset="0"/>
              </a:rPr>
              <a:t>•Mass change transaction available </a:t>
            </a:r>
          </a:p>
          <a:p>
            <a:r>
              <a:rPr lang="en-US" dirty="0">
                <a:latin typeface="Arial" panose="020B0604020202020204" pitchFamily="34" charset="0"/>
              </a:rPr>
              <a:t>•Daily/Weekly job to update newly created business partners </a:t>
            </a:r>
          </a:p>
          <a:p>
            <a:r>
              <a:rPr lang="en-US" dirty="0">
                <a:latin typeface="Arial" panose="020B0604020202020204" pitchFamily="34" charset="0"/>
              </a:rPr>
              <a:t>•Collection Specialist is assigned as dispute coordinator for partial payments and write-offs </a:t>
            </a:r>
          </a:p>
        </p:txBody>
      </p:sp>
    </p:spTree>
    <p:extLst>
      <p:ext uri="{BB962C8B-B14F-4D97-AF65-F5344CB8AC3E}">
        <p14:creationId xmlns:p14="http://schemas.microsoft.com/office/powerpoint/2010/main" val="31207149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4E5B-2AD5-4B06-8639-A4D93620FC85}"/>
              </a:ext>
            </a:extLst>
          </p:cNvPr>
          <p:cNvSpPr>
            <a:spLocks noGrp="1"/>
          </p:cNvSpPr>
          <p:nvPr>
            <p:ph type="title"/>
          </p:nvPr>
        </p:nvSpPr>
        <p:spPr>
          <a:xfrm>
            <a:off x="457200" y="-172048"/>
            <a:ext cx="8229600" cy="923330"/>
          </a:xfrm>
        </p:spPr>
        <p:txBody>
          <a:bodyPr/>
          <a:lstStyle/>
          <a:p>
            <a:br>
              <a:rPr lang="en-US" dirty="0"/>
            </a:br>
            <a:r>
              <a:rPr lang="en-US" b="1" dirty="0"/>
              <a:t>Dispute Case Process </a:t>
            </a:r>
            <a:endParaRPr lang="en-US" dirty="0"/>
          </a:p>
        </p:txBody>
      </p:sp>
      <p:pic>
        <p:nvPicPr>
          <p:cNvPr id="3" name="Picture 2">
            <a:extLst>
              <a:ext uri="{FF2B5EF4-FFF2-40B4-BE49-F238E27FC236}">
                <a16:creationId xmlns:a16="http://schemas.microsoft.com/office/drawing/2014/main" id="{E42AA2E0-9F7D-4625-A187-1AF25B218F90}"/>
              </a:ext>
            </a:extLst>
          </p:cNvPr>
          <p:cNvPicPr>
            <a:picLocks noChangeAspect="1"/>
          </p:cNvPicPr>
          <p:nvPr/>
        </p:nvPicPr>
        <p:blipFill>
          <a:blip r:embed="rId2"/>
          <a:stretch>
            <a:fillRect/>
          </a:stretch>
        </p:blipFill>
        <p:spPr>
          <a:xfrm>
            <a:off x="0" y="896900"/>
            <a:ext cx="8452884" cy="819150"/>
          </a:xfrm>
          <a:prstGeom prst="rect">
            <a:avLst/>
          </a:prstGeom>
        </p:spPr>
      </p:pic>
      <p:sp>
        <p:nvSpPr>
          <p:cNvPr id="4" name="Rectangle 3">
            <a:extLst>
              <a:ext uri="{FF2B5EF4-FFF2-40B4-BE49-F238E27FC236}">
                <a16:creationId xmlns:a16="http://schemas.microsoft.com/office/drawing/2014/main" id="{C2837CA0-1358-42C6-A146-9BC553B96069}"/>
              </a:ext>
            </a:extLst>
          </p:cNvPr>
          <p:cNvSpPr/>
          <p:nvPr/>
        </p:nvSpPr>
        <p:spPr>
          <a:xfrm>
            <a:off x="-53163" y="1861668"/>
            <a:ext cx="9239693" cy="2000548"/>
          </a:xfrm>
          <a:prstGeom prst="rect">
            <a:avLst/>
          </a:prstGeom>
        </p:spPr>
        <p:txBody>
          <a:bodyPr wrap="square">
            <a:spAutoFit/>
          </a:bodyPr>
          <a:lstStyle/>
          <a:p>
            <a:endParaRPr lang="en-US" sz="1200" dirty="0">
              <a:solidFill>
                <a:srgbClr val="000000"/>
              </a:solidFill>
              <a:latin typeface="Arial" panose="020B0604020202020204" pitchFamily="34" charset="0"/>
            </a:endParaRPr>
          </a:p>
          <a:p>
            <a:r>
              <a:rPr lang="en-US" sz="2000" dirty="0">
                <a:latin typeface="Arial" panose="020B0604020202020204" pitchFamily="34" charset="0"/>
              </a:rPr>
              <a:t>•Disputes can be received from: </a:t>
            </a:r>
          </a:p>
          <a:p>
            <a:r>
              <a:rPr lang="en-US" dirty="0">
                <a:latin typeface="Arial" panose="020B0604020202020204" pitchFamily="34" charset="0"/>
              </a:rPr>
              <a:t>           –Incoming call / correspondence </a:t>
            </a:r>
          </a:p>
          <a:p>
            <a:r>
              <a:rPr lang="en-US" dirty="0">
                <a:latin typeface="Arial" panose="020B0604020202020204" pitchFamily="34" charset="0"/>
              </a:rPr>
              <a:t>           –Partial payment from cash allocation </a:t>
            </a:r>
          </a:p>
          <a:p>
            <a:r>
              <a:rPr lang="en-US" dirty="0">
                <a:latin typeface="Arial" panose="020B0604020202020204" pitchFamily="34" charset="0"/>
              </a:rPr>
              <a:t>           –Online via Biller Direct from customer </a:t>
            </a:r>
          </a:p>
          <a:p>
            <a:r>
              <a:rPr lang="en-US" dirty="0">
                <a:latin typeface="Arial" panose="020B0604020202020204" pitchFamily="34" charset="0"/>
              </a:rPr>
              <a:t>           –Collections activity by specialist </a:t>
            </a:r>
          </a:p>
          <a:p>
            <a:r>
              <a:rPr lang="en-US" sz="2000" dirty="0">
                <a:latin typeface="Arial" panose="020B0604020202020204" pitchFamily="34" charset="0"/>
              </a:rPr>
              <a:t>•Priority defaulted based on age, value, classification and collection group type </a:t>
            </a:r>
          </a:p>
        </p:txBody>
      </p:sp>
    </p:spTree>
    <p:extLst>
      <p:ext uri="{BB962C8B-B14F-4D97-AF65-F5344CB8AC3E}">
        <p14:creationId xmlns:p14="http://schemas.microsoft.com/office/powerpoint/2010/main" val="78765007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C46C-1683-450F-889C-9B5F42E71E99}"/>
              </a:ext>
            </a:extLst>
          </p:cNvPr>
          <p:cNvSpPr>
            <a:spLocks noGrp="1"/>
          </p:cNvSpPr>
          <p:nvPr>
            <p:ph type="title"/>
          </p:nvPr>
        </p:nvSpPr>
        <p:spPr>
          <a:xfrm>
            <a:off x="457200" y="-172048"/>
            <a:ext cx="8229600" cy="923330"/>
          </a:xfrm>
        </p:spPr>
        <p:txBody>
          <a:bodyPr/>
          <a:lstStyle/>
          <a:p>
            <a:br>
              <a:rPr lang="en-US" dirty="0"/>
            </a:br>
            <a:r>
              <a:rPr lang="en-US" b="1" dirty="0"/>
              <a:t>Dispute Case Process </a:t>
            </a:r>
            <a:endParaRPr lang="en-US" dirty="0"/>
          </a:p>
        </p:txBody>
      </p:sp>
      <p:sp>
        <p:nvSpPr>
          <p:cNvPr id="3" name="Rectangle 2">
            <a:extLst>
              <a:ext uri="{FF2B5EF4-FFF2-40B4-BE49-F238E27FC236}">
                <a16:creationId xmlns:a16="http://schemas.microsoft.com/office/drawing/2014/main" id="{D58797E5-CC43-4687-A11C-4F78EF9134BB}"/>
              </a:ext>
            </a:extLst>
          </p:cNvPr>
          <p:cNvSpPr/>
          <p:nvPr/>
        </p:nvSpPr>
        <p:spPr>
          <a:xfrm>
            <a:off x="-74428" y="1673061"/>
            <a:ext cx="9144000" cy="2369880"/>
          </a:xfrm>
          <a:prstGeom prst="rect">
            <a:avLst/>
          </a:prstGeom>
        </p:spPr>
        <p:txBody>
          <a:bodyPr wrap="square">
            <a:spAutoFit/>
          </a:bodyPr>
          <a:lstStyle/>
          <a:p>
            <a:endParaRPr lang="en-US" sz="1100" dirty="0">
              <a:solidFill>
                <a:srgbClr val="000000"/>
              </a:solidFill>
              <a:latin typeface="Arial" panose="020B0604020202020204" pitchFamily="34" charset="0"/>
            </a:endParaRPr>
          </a:p>
          <a:p>
            <a:endParaRPr lang="en-US" sz="1100" dirty="0">
              <a:latin typeface="Arial" panose="020B0604020202020204" pitchFamily="34" charset="0"/>
            </a:endParaRPr>
          </a:p>
          <a:p>
            <a:r>
              <a:rPr lang="en-US" dirty="0">
                <a:latin typeface="Arial" panose="020B0604020202020204" pitchFamily="34" charset="0"/>
              </a:rPr>
              <a:t>•Update reason code for Biller Direct disputes </a:t>
            </a:r>
          </a:p>
          <a:p>
            <a:r>
              <a:rPr lang="en-US" dirty="0">
                <a:latin typeface="Arial" panose="020B0604020202020204" pitchFamily="34" charset="0"/>
              </a:rPr>
              <a:t>•Update status to </a:t>
            </a:r>
            <a:r>
              <a:rPr lang="en-US" b="1" dirty="0">
                <a:latin typeface="Arial" panose="020B0604020202020204" pitchFamily="34" charset="0"/>
              </a:rPr>
              <a:t>in process </a:t>
            </a:r>
            <a:endParaRPr lang="en-US" dirty="0">
              <a:latin typeface="Arial" panose="020B0604020202020204" pitchFamily="34" charset="0"/>
            </a:endParaRPr>
          </a:p>
          <a:p>
            <a:r>
              <a:rPr lang="en-US" dirty="0">
                <a:latin typeface="Arial" panose="020B0604020202020204" pitchFamily="34" charset="0"/>
              </a:rPr>
              <a:t>•Dunning, payment and interest blocks automatically applied </a:t>
            </a:r>
          </a:p>
          <a:p>
            <a:r>
              <a:rPr lang="en-US" dirty="0">
                <a:latin typeface="Arial" panose="020B0604020202020204" pitchFamily="34" charset="0"/>
              </a:rPr>
              <a:t>•Dispute assigned can be assigned to processor to complete tasks towards the</a:t>
            </a:r>
          </a:p>
          <a:p>
            <a:r>
              <a:rPr lang="en-US" dirty="0">
                <a:latin typeface="Arial" panose="020B0604020202020204" pitchFamily="34" charset="0"/>
              </a:rPr>
              <a:t>  resolution of the dispute case </a:t>
            </a:r>
          </a:p>
          <a:p>
            <a:r>
              <a:rPr lang="en-US" dirty="0">
                <a:latin typeface="Arial" panose="020B0604020202020204" pitchFamily="34" charset="0"/>
              </a:rPr>
              <a:t>•Details recorded in the notes section. </a:t>
            </a:r>
          </a:p>
          <a:p>
            <a:r>
              <a:rPr lang="en-US" dirty="0">
                <a:latin typeface="Arial" panose="020B0604020202020204" pitchFamily="34" charset="0"/>
              </a:rPr>
              <a:t>•Documents can be attached </a:t>
            </a:r>
          </a:p>
        </p:txBody>
      </p:sp>
      <p:pic>
        <p:nvPicPr>
          <p:cNvPr id="4" name="Picture 3">
            <a:extLst>
              <a:ext uri="{FF2B5EF4-FFF2-40B4-BE49-F238E27FC236}">
                <a16:creationId xmlns:a16="http://schemas.microsoft.com/office/drawing/2014/main" id="{10DC8A9B-A52D-465B-9258-19E250602FE9}"/>
              </a:ext>
            </a:extLst>
          </p:cNvPr>
          <p:cNvPicPr>
            <a:picLocks noChangeAspect="1"/>
          </p:cNvPicPr>
          <p:nvPr/>
        </p:nvPicPr>
        <p:blipFill>
          <a:blip r:embed="rId2"/>
          <a:stretch>
            <a:fillRect/>
          </a:stretch>
        </p:blipFill>
        <p:spPr>
          <a:xfrm>
            <a:off x="0" y="910770"/>
            <a:ext cx="8484781" cy="838200"/>
          </a:xfrm>
          <a:prstGeom prst="rect">
            <a:avLst/>
          </a:prstGeom>
        </p:spPr>
      </p:pic>
    </p:spTree>
    <p:extLst>
      <p:ext uri="{BB962C8B-B14F-4D97-AF65-F5344CB8AC3E}">
        <p14:creationId xmlns:p14="http://schemas.microsoft.com/office/powerpoint/2010/main" val="206501523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5E19-E7EC-46DC-A2DF-4408CD68AD39}"/>
              </a:ext>
            </a:extLst>
          </p:cNvPr>
          <p:cNvSpPr>
            <a:spLocks noGrp="1"/>
          </p:cNvSpPr>
          <p:nvPr>
            <p:ph type="title"/>
          </p:nvPr>
        </p:nvSpPr>
        <p:spPr>
          <a:xfrm>
            <a:off x="457200" y="-172048"/>
            <a:ext cx="8229600" cy="923330"/>
          </a:xfrm>
        </p:spPr>
        <p:txBody>
          <a:bodyPr/>
          <a:lstStyle/>
          <a:p>
            <a:br>
              <a:rPr lang="en-US" dirty="0"/>
            </a:br>
            <a:r>
              <a:rPr lang="en-US" b="1" dirty="0"/>
              <a:t>Dispute Case Process </a:t>
            </a:r>
            <a:endParaRPr lang="en-US" dirty="0"/>
          </a:p>
        </p:txBody>
      </p:sp>
      <p:sp>
        <p:nvSpPr>
          <p:cNvPr id="3" name="Rectangle 2">
            <a:extLst>
              <a:ext uri="{FF2B5EF4-FFF2-40B4-BE49-F238E27FC236}">
                <a16:creationId xmlns:a16="http://schemas.microsoft.com/office/drawing/2014/main" id="{5851F1FA-9410-47FC-A4EC-9EB49E1212C6}"/>
              </a:ext>
            </a:extLst>
          </p:cNvPr>
          <p:cNvSpPr/>
          <p:nvPr/>
        </p:nvSpPr>
        <p:spPr>
          <a:xfrm>
            <a:off x="0" y="1687330"/>
            <a:ext cx="9144000" cy="2554545"/>
          </a:xfrm>
          <a:prstGeom prst="rect">
            <a:avLst/>
          </a:prstGeom>
        </p:spPr>
        <p:txBody>
          <a:bodyPr wrap="square">
            <a:spAutoFit/>
          </a:bodyPr>
          <a:lstStyle/>
          <a:p>
            <a:endParaRPr lang="en-US" sz="1100" dirty="0">
              <a:solidFill>
                <a:srgbClr val="000000"/>
              </a:solidFill>
              <a:latin typeface="Arial" panose="020B0604020202020204" pitchFamily="34" charset="0"/>
            </a:endParaRPr>
          </a:p>
          <a:p>
            <a:endParaRPr lang="en-US" sz="1100" dirty="0">
              <a:latin typeface="Arial" panose="020B0604020202020204" pitchFamily="34" charset="0"/>
            </a:endParaRPr>
          </a:p>
          <a:p>
            <a:r>
              <a:rPr lang="en-US" dirty="0">
                <a:latin typeface="Arial" panose="020B0604020202020204" pitchFamily="34" charset="0"/>
              </a:rPr>
              <a:t>•Perform resolution activity </a:t>
            </a:r>
          </a:p>
          <a:p>
            <a:r>
              <a:rPr lang="en-US" sz="1600" dirty="0">
                <a:latin typeface="Arial" panose="020B0604020202020204" pitchFamily="34" charset="0"/>
              </a:rPr>
              <a:t>           –Raise credit </a:t>
            </a:r>
          </a:p>
          <a:p>
            <a:r>
              <a:rPr lang="en-US" sz="1600" dirty="0">
                <a:latin typeface="Arial" panose="020B0604020202020204" pitchFamily="34" charset="0"/>
              </a:rPr>
              <a:t>           –Send documentation </a:t>
            </a:r>
          </a:p>
          <a:p>
            <a:r>
              <a:rPr lang="en-US" sz="1600" dirty="0">
                <a:latin typeface="Arial" panose="020B0604020202020204" pitchFamily="34" charset="0"/>
              </a:rPr>
              <a:t>           –Advise customer no credit due </a:t>
            </a:r>
          </a:p>
          <a:p>
            <a:r>
              <a:rPr lang="en-US" dirty="0">
                <a:latin typeface="Arial" panose="020B0604020202020204" pitchFamily="34" charset="0"/>
              </a:rPr>
              <a:t>•Status updated to </a:t>
            </a:r>
            <a:r>
              <a:rPr lang="en-US" b="1" dirty="0">
                <a:latin typeface="Arial" panose="020B0604020202020204" pitchFamily="34" charset="0"/>
              </a:rPr>
              <a:t>resolved </a:t>
            </a:r>
            <a:endParaRPr lang="en-US" dirty="0">
              <a:latin typeface="Arial" panose="020B0604020202020204" pitchFamily="34" charset="0"/>
            </a:endParaRPr>
          </a:p>
          <a:p>
            <a:r>
              <a:rPr lang="en-US" dirty="0">
                <a:latin typeface="Arial" panose="020B0604020202020204" pitchFamily="34" charset="0"/>
              </a:rPr>
              <a:t>•Dispute closed for KPI reporting </a:t>
            </a:r>
          </a:p>
          <a:p>
            <a:r>
              <a:rPr lang="en-US" dirty="0">
                <a:latin typeface="Arial" panose="020B0604020202020204" pitchFamily="34" charset="0"/>
              </a:rPr>
              <a:t>•Dunning, payment and interest blocks automatically released </a:t>
            </a:r>
          </a:p>
          <a:p>
            <a:r>
              <a:rPr lang="en-US" dirty="0">
                <a:latin typeface="Arial" panose="020B0604020202020204" pitchFamily="34" charset="0"/>
              </a:rPr>
              <a:t>•When the invoice is cleared status updated to closed automatically  </a:t>
            </a:r>
          </a:p>
        </p:txBody>
      </p:sp>
      <p:pic>
        <p:nvPicPr>
          <p:cNvPr id="4" name="Picture 3">
            <a:extLst>
              <a:ext uri="{FF2B5EF4-FFF2-40B4-BE49-F238E27FC236}">
                <a16:creationId xmlns:a16="http://schemas.microsoft.com/office/drawing/2014/main" id="{D68DE1F7-D42A-4FE4-98D5-8EA3CB92BD3E}"/>
              </a:ext>
            </a:extLst>
          </p:cNvPr>
          <p:cNvPicPr>
            <a:picLocks noChangeAspect="1"/>
          </p:cNvPicPr>
          <p:nvPr/>
        </p:nvPicPr>
        <p:blipFill>
          <a:blip r:embed="rId2"/>
          <a:stretch>
            <a:fillRect/>
          </a:stretch>
        </p:blipFill>
        <p:spPr>
          <a:xfrm>
            <a:off x="0" y="901625"/>
            <a:ext cx="8325293" cy="819150"/>
          </a:xfrm>
          <a:prstGeom prst="rect">
            <a:avLst/>
          </a:prstGeom>
        </p:spPr>
      </p:pic>
    </p:spTree>
    <p:extLst>
      <p:ext uri="{BB962C8B-B14F-4D97-AF65-F5344CB8AC3E}">
        <p14:creationId xmlns:p14="http://schemas.microsoft.com/office/powerpoint/2010/main" val="125529834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059" y="1882199"/>
            <a:ext cx="6549657" cy="1573382"/>
          </a:xfrm>
        </p:spPr>
        <p:txBody>
          <a:bodyPr/>
          <a:lstStyle/>
          <a:p>
            <a:r>
              <a:rPr lang="en-US" sz="1600" b="1" dirty="0">
                <a:highlight>
                  <a:srgbClr val="FFFF00"/>
                </a:highlight>
              </a:rPr>
              <a:t>Financial Supply Chain Management (FSCM) in simple terms means managing demand and supply of cash/cash equivalents. SAP has come out with SAP FSCM functionality or suite of applications to manage this more effectively and efficiently thus helping companies to manage the costs associated with this process better.</a:t>
            </a:r>
          </a:p>
        </p:txBody>
      </p:sp>
    </p:spTree>
    <p:extLst>
      <p:ext uri="{BB962C8B-B14F-4D97-AF65-F5344CB8AC3E}">
        <p14:creationId xmlns:p14="http://schemas.microsoft.com/office/powerpoint/2010/main" val="1658899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548A-D804-4FAC-BBAF-FA602D95C54F}"/>
              </a:ext>
            </a:extLst>
          </p:cNvPr>
          <p:cNvSpPr>
            <a:spLocks noGrp="1"/>
          </p:cNvSpPr>
          <p:nvPr>
            <p:ph type="title"/>
          </p:nvPr>
        </p:nvSpPr>
        <p:spPr>
          <a:xfrm>
            <a:off x="457200" y="35700"/>
            <a:ext cx="8229600" cy="507831"/>
          </a:xfrm>
        </p:spPr>
        <p:txBody>
          <a:bodyPr/>
          <a:lstStyle/>
          <a:p>
            <a:r>
              <a:rPr lang="en-US" dirty="0"/>
              <a:t>Configurational Steps</a:t>
            </a:r>
          </a:p>
        </p:txBody>
      </p:sp>
      <p:graphicFrame>
        <p:nvGraphicFramePr>
          <p:cNvPr id="3" name="Object 2">
            <a:extLst>
              <a:ext uri="{FF2B5EF4-FFF2-40B4-BE49-F238E27FC236}">
                <a16:creationId xmlns:a16="http://schemas.microsoft.com/office/drawing/2014/main" id="{78585332-1D32-4814-B07F-6B81EA72B7F3}"/>
              </a:ext>
            </a:extLst>
          </p:cNvPr>
          <p:cNvGraphicFramePr>
            <a:graphicFrameLocks noChangeAspect="1"/>
          </p:cNvGraphicFramePr>
          <p:nvPr>
            <p:extLst>
              <p:ext uri="{D42A27DB-BD31-4B8C-83A1-F6EECF244321}">
                <p14:modId xmlns:p14="http://schemas.microsoft.com/office/powerpoint/2010/main" val="164808424"/>
              </p:ext>
            </p:extLst>
          </p:nvPr>
        </p:nvGraphicFramePr>
        <p:xfrm>
          <a:off x="2073349" y="1511817"/>
          <a:ext cx="1424764" cy="1059933"/>
        </p:xfrm>
        <a:graphic>
          <a:graphicData uri="http://schemas.openxmlformats.org/presentationml/2006/ole">
            <mc:AlternateContent xmlns:mc="http://schemas.openxmlformats.org/markup-compatibility/2006">
              <mc:Choice xmlns:v="urn:schemas-microsoft-com:vml" Requires="v">
                <p:oleObj spid="_x0000_s1041"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2073349" y="1511817"/>
                        <a:ext cx="1424764" cy="1059933"/>
                      </a:xfrm>
                      <a:prstGeom prst="rect">
                        <a:avLst/>
                      </a:prstGeom>
                    </p:spPr>
                  </p:pic>
                </p:oleObj>
              </mc:Fallback>
            </mc:AlternateContent>
          </a:graphicData>
        </a:graphic>
      </p:graphicFrame>
    </p:spTree>
    <p:extLst>
      <p:ext uri="{BB962C8B-B14F-4D97-AF65-F5344CB8AC3E}">
        <p14:creationId xmlns:p14="http://schemas.microsoft.com/office/powerpoint/2010/main" val="39378115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8986" y="935665"/>
            <a:ext cx="5007935" cy="1531088"/>
          </a:xfrm>
        </p:spPr>
        <p:txBody>
          <a:bodyPr/>
          <a:lstStyle/>
          <a:p>
            <a:r>
              <a:rPr lang="en-US" dirty="0"/>
              <a:t>F</a:t>
            </a:r>
            <a:r>
              <a:rPr lang="en-US" u="none" dirty="0"/>
              <a:t>inance </a:t>
            </a:r>
            <a:r>
              <a:rPr lang="en-US" dirty="0"/>
              <a:t>S</a:t>
            </a:r>
            <a:r>
              <a:rPr lang="en-US" u="none" dirty="0"/>
              <a:t>upply </a:t>
            </a:r>
            <a:r>
              <a:rPr lang="en-US" dirty="0"/>
              <a:t>C</a:t>
            </a:r>
            <a:r>
              <a:rPr lang="en-US" u="none" dirty="0"/>
              <a:t>hain </a:t>
            </a:r>
            <a:r>
              <a:rPr lang="en-US" dirty="0"/>
              <a:t>M</a:t>
            </a:r>
            <a:r>
              <a:rPr lang="en-US" u="none" dirty="0"/>
              <a:t>anagement (FSCM) Credit Management</a:t>
            </a:r>
          </a:p>
        </p:txBody>
      </p:sp>
      <p:sp>
        <p:nvSpPr>
          <p:cNvPr id="3" name="Subtitle 2"/>
          <p:cNvSpPr>
            <a:spLocks noGrp="1"/>
          </p:cNvSpPr>
          <p:nvPr>
            <p:ph type="subTitle" idx="1"/>
          </p:nvPr>
        </p:nvSpPr>
        <p:spPr>
          <a:xfrm>
            <a:off x="4267200" y="2855767"/>
            <a:ext cx="3190875" cy="248939"/>
          </a:xfrm>
        </p:spPr>
        <p:txBody>
          <a:bodyPr/>
          <a:lstStyle/>
          <a:p>
            <a:r>
              <a:rPr lang="en-US" sz="1600" dirty="0"/>
              <a:t>Prabhakar Mishra</a:t>
            </a:r>
          </a:p>
        </p:txBody>
      </p:sp>
      <p:sp>
        <p:nvSpPr>
          <p:cNvPr id="4" name="Text Placeholder 3"/>
          <p:cNvSpPr>
            <a:spLocks noGrp="1"/>
          </p:cNvSpPr>
          <p:nvPr>
            <p:ph type="body" sz="quarter" idx="10"/>
          </p:nvPr>
        </p:nvSpPr>
        <p:spPr>
          <a:xfrm>
            <a:off x="4267199" y="3104706"/>
            <a:ext cx="1835888" cy="215565"/>
          </a:xfrm>
        </p:spPr>
        <p:txBody>
          <a:bodyPr/>
          <a:lstStyle/>
          <a:p>
            <a:r>
              <a:rPr lang="en-US" sz="1200" dirty="0"/>
              <a:t>Business Analyst</a:t>
            </a:r>
          </a:p>
        </p:txBody>
      </p:sp>
    </p:spTree>
    <p:extLst>
      <p:ext uri="{BB962C8B-B14F-4D97-AF65-F5344CB8AC3E}">
        <p14:creationId xmlns:p14="http://schemas.microsoft.com/office/powerpoint/2010/main" val="2298786627"/>
      </p:ext>
    </p:extLst>
  </p:cSld>
  <p:clrMapOvr>
    <a:masterClrMapping/>
  </p:clrMapOvr>
  <p:transition spd="slow">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974E-8E39-4F05-B66B-A5F1B30DF351}"/>
              </a:ext>
            </a:extLst>
          </p:cNvPr>
          <p:cNvSpPr>
            <a:spLocks noGrp="1"/>
          </p:cNvSpPr>
          <p:nvPr>
            <p:ph type="title"/>
          </p:nvPr>
        </p:nvSpPr>
        <p:spPr>
          <a:xfrm>
            <a:off x="457200" y="35700"/>
            <a:ext cx="8229600" cy="507831"/>
          </a:xfrm>
        </p:spPr>
        <p:txBody>
          <a:bodyPr/>
          <a:lstStyle/>
          <a:p>
            <a:r>
              <a:rPr lang="en-US" dirty="0"/>
              <a:t>Introduction</a:t>
            </a:r>
          </a:p>
        </p:txBody>
      </p:sp>
      <p:sp>
        <p:nvSpPr>
          <p:cNvPr id="6" name="Rectangle 5">
            <a:extLst>
              <a:ext uri="{FF2B5EF4-FFF2-40B4-BE49-F238E27FC236}">
                <a16:creationId xmlns:a16="http://schemas.microsoft.com/office/drawing/2014/main" id="{E94ADB49-F599-470D-8431-D2091D0DC46D}"/>
              </a:ext>
            </a:extLst>
          </p:cNvPr>
          <p:cNvSpPr/>
          <p:nvPr/>
        </p:nvSpPr>
        <p:spPr>
          <a:xfrm>
            <a:off x="0" y="785572"/>
            <a:ext cx="9144000" cy="3416320"/>
          </a:xfrm>
          <a:prstGeom prst="rect">
            <a:avLst/>
          </a:prstGeom>
        </p:spPr>
        <p:txBody>
          <a:bodyPr wrap="square">
            <a:spAutoFit/>
          </a:bodyPr>
          <a:lstStyle/>
          <a:p>
            <a:pPr algn="just"/>
            <a:r>
              <a:rPr lang="en-US" dirty="0">
                <a:solidFill>
                  <a:srgbClr val="575757"/>
                </a:solidFill>
                <a:latin typeface="Arial" panose="020B0604020202020204" pitchFamily="34" charset="0"/>
              </a:rPr>
              <a:t>The payment behavior and credit worthiness of the business partner/customer have immediate impact on the business result of an organization. Efficient credit management reduces the risk of business losses, optimizes the credit risk and improves relationship with the business partner.</a:t>
            </a:r>
            <a:endParaRPr lang="en-US" dirty="0">
              <a:solidFill>
                <a:srgbClr val="444444"/>
              </a:solidFill>
              <a:latin typeface="BentonSans"/>
            </a:endParaRPr>
          </a:p>
          <a:p>
            <a:pPr algn="just"/>
            <a:r>
              <a:rPr lang="en-US" dirty="0">
                <a:solidFill>
                  <a:srgbClr val="575757"/>
                </a:solidFill>
                <a:latin typeface="Arial" panose="020B0604020202020204" pitchFamily="34" charset="0"/>
              </a:rPr>
              <a:t>The traditional credit management has been stayed for a longtime. Most of the companies using FI-AR and SD have implemented the traditional credit management to avoid the losses because of credit risk. The FIN-FSCM-CR takes the credit management to a different level. The FSCM credit management (FIN-FSCM-CR) provides enhanced functionality to monitor credit and exposure risk of a company. It is an extension over the traditional credit management (FI/SD-CM), which enables the user to have better control and more transparent view on receivables. Based on my experience, I have summarized the basic differences between the two ways of managing the credit in SAP.</a:t>
            </a:r>
            <a:endParaRPr lang="en-US" b="0" i="0" dirty="0">
              <a:solidFill>
                <a:srgbClr val="444444"/>
              </a:solidFill>
              <a:effectLst/>
              <a:latin typeface="BentonSans"/>
            </a:endParaRPr>
          </a:p>
        </p:txBody>
      </p:sp>
    </p:spTree>
    <p:extLst>
      <p:ext uri="{BB962C8B-B14F-4D97-AF65-F5344CB8AC3E}">
        <p14:creationId xmlns:p14="http://schemas.microsoft.com/office/powerpoint/2010/main" val="3624480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B87D-F120-4852-AD3E-082B69183B6B}"/>
              </a:ext>
            </a:extLst>
          </p:cNvPr>
          <p:cNvSpPr>
            <a:spLocks noGrp="1"/>
          </p:cNvSpPr>
          <p:nvPr>
            <p:ph type="title"/>
          </p:nvPr>
        </p:nvSpPr>
        <p:spPr>
          <a:xfrm>
            <a:off x="457200" y="-26652"/>
            <a:ext cx="8229600" cy="923330"/>
          </a:xfrm>
        </p:spPr>
        <p:txBody>
          <a:bodyPr/>
          <a:lstStyle/>
          <a:p>
            <a:r>
              <a:rPr lang="en-US" dirty="0"/>
              <a:t>Difference between Traditional and FSCM Credit Management</a:t>
            </a:r>
          </a:p>
        </p:txBody>
      </p:sp>
      <p:graphicFrame>
        <p:nvGraphicFramePr>
          <p:cNvPr id="5" name="Table 4">
            <a:extLst>
              <a:ext uri="{FF2B5EF4-FFF2-40B4-BE49-F238E27FC236}">
                <a16:creationId xmlns:a16="http://schemas.microsoft.com/office/drawing/2014/main" id="{19D46C82-3001-4BBB-994A-EFA6D64D2A94}"/>
              </a:ext>
            </a:extLst>
          </p:cNvPr>
          <p:cNvGraphicFramePr>
            <a:graphicFrameLocks noGrp="1"/>
          </p:cNvGraphicFramePr>
          <p:nvPr>
            <p:extLst>
              <p:ext uri="{D42A27DB-BD31-4B8C-83A1-F6EECF244321}">
                <p14:modId xmlns:p14="http://schemas.microsoft.com/office/powerpoint/2010/main" val="2305239811"/>
              </p:ext>
            </p:extLst>
          </p:nvPr>
        </p:nvGraphicFramePr>
        <p:xfrm>
          <a:off x="691116" y="988827"/>
          <a:ext cx="7155710" cy="3561908"/>
        </p:xfrm>
        <a:graphic>
          <a:graphicData uri="http://schemas.openxmlformats.org/drawingml/2006/table">
            <a:tbl>
              <a:tblPr/>
              <a:tblGrid>
                <a:gridCol w="1127269">
                  <a:extLst>
                    <a:ext uri="{9D8B030D-6E8A-4147-A177-3AD203B41FA5}">
                      <a16:colId xmlns:a16="http://schemas.microsoft.com/office/drawing/2014/main" val="535092253"/>
                    </a:ext>
                  </a:extLst>
                </a:gridCol>
                <a:gridCol w="1984975">
                  <a:extLst>
                    <a:ext uri="{9D8B030D-6E8A-4147-A177-3AD203B41FA5}">
                      <a16:colId xmlns:a16="http://schemas.microsoft.com/office/drawing/2014/main" val="3561131209"/>
                    </a:ext>
                  </a:extLst>
                </a:gridCol>
                <a:gridCol w="2082998">
                  <a:extLst>
                    <a:ext uri="{9D8B030D-6E8A-4147-A177-3AD203B41FA5}">
                      <a16:colId xmlns:a16="http://schemas.microsoft.com/office/drawing/2014/main" val="3804853782"/>
                    </a:ext>
                  </a:extLst>
                </a:gridCol>
                <a:gridCol w="1960468">
                  <a:extLst>
                    <a:ext uri="{9D8B030D-6E8A-4147-A177-3AD203B41FA5}">
                      <a16:colId xmlns:a16="http://schemas.microsoft.com/office/drawing/2014/main" val="168309245"/>
                    </a:ext>
                  </a:extLst>
                </a:gridCol>
              </a:tblGrid>
              <a:tr h="763266">
                <a:tc>
                  <a:txBody>
                    <a:bodyPr/>
                    <a:lstStyle/>
                    <a:p>
                      <a:pPr algn="just" fontAlgn="t"/>
                      <a:r>
                        <a:rPr lang="en-US" sz="1000" b="0" dirty="0">
                          <a:solidFill>
                            <a:srgbClr val="575757"/>
                          </a:solidFill>
                          <a:effectLst/>
                          <a:latin typeface="Arial" panose="020B0604020202020204" pitchFamily="34" charset="0"/>
                        </a:rPr>
                        <a:t>Organization element</a:t>
                      </a:r>
                      <a:endParaRPr lang="en-US" sz="1000" b="0" dirty="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Credit Control Area</a:t>
                      </a:r>
                      <a:endParaRPr lang="en-US" sz="1000" b="0" dirty="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Credit Segment – Many segments can be linked to a main segment</a:t>
                      </a:r>
                      <a:endParaRPr lang="en-US" sz="1000" b="0" dirty="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The credit segment is associated with a credit control area. Each credit control area can be assigned to one credit segment only.</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632034"/>
                  </a:ext>
                </a:extLst>
              </a:tr>
              <a:tr h="763266">
                <a:tc>
                  <a:txBody>
                    <a:bodyPr/>
                    <a:lstStyle/>
                    <a:p>
                      <a:pPr algn="just" fontAlgn="t"/>
                      <a:r>
                        <a:rPr lang="en-US" sz="1000" b="0">
                          <a:solidFill>
                            <a:srgbClr val="575757"/>
                          </a:solidFill>
                          <a:effectLst/>
                          <a:latin typeface="Arial" panose="020B0604020202020204" pitchFamily="34" charset="0"/>
                        </a:rPr>
                        <a:t>Master data</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Uses AR master data</a:t>
                      </a:r>
                      <a:endParaRPr lang="en-US" sz="1000" b="0" dirty="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Requires creation of Business partner master data</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Based on the customizing setting the business partner master data is synched up with the customer master data.</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02295078"/>
                  </a:ext>
                </a:extLst>
              </a:tr>
              <a:tr h="636055">
                <a:tc>
                  <a:txBody>
                    <a:bodyPr/>
                    <a:lstStyle/>
                    <a:p>
                      <a:pPr algn="just" fontAlgn="t"/>
                      <a:r>
                        <a:rPr lang="en-US" sz="1000" b="0">
                          <a:solidFill>
                            <a:srgbClr val="575757"/>
                          </a:solidFill>
                          <a:effectLst/>
                          <a:latin typeface="Arial" panose="020B0604020202020204" pitchFamily="34" charset="0"/>
                        </a:rPr>
                        <a:t>Types of credit check available</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Automatic Check and Static Credit Check</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Only “Automatic credit control” will be available</a:t>
                      </a:r>
                      <a:endParaRPr lang="en-US" sz="1000" b="0" dirty="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The basic credit management setting remain same in both FI/SD-CR and FIN-FSCM-CR.</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50932207"/>
                  </a:ext>
                </a:extLst>
              </a:tr>
              <a:tr h="636055">
                <a:tc>
                  <a:txBody>
                    <a:bodyPr/>
                    <a:lstStyle/>
                    <a:p>
                      <a:pPr algn="just" fontAlgn="t"/>
                      <a:r>
                        <a:rPr lang="en-US" sz="1000" b="0">
                          <a:solidFill>
                            <a:srgbClr val="575757"/>
                          </a:solidFill>
                          <a:effectLst/>
                          <a:latin typeface="Arial" panose="020B0604020202020204" pitchFamily="34" charset="0"/>
                        </a:rPr>
                        <a:t>Storing credit rating of external rating companies</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Not Available.</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Can store credit rating of many companies in business partner.</a:t>
                      </a:r>
                      <a:endParaRPr lang="en-US" sz="1000" b="0" dirty="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An interface can be set-up to get the data from credit rating company.</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03933637"/>
                  </a:ext>
                </a:extLst>
              </a:tr>
              <a:tr h="763266">
                <a:tc>
                  <a:txBody>
                    <a:bodyPr/>
                    <a:lstStyle/>
                    <a:p>
                      <a:pPr algn="just" fontAlgn="t"/>
                      <a:r>
                        <a:rPr lang="en-US" sz="1000" b="0">
                          <a:solidFill>
                            <a:srgbClr val="575757"/>
                          </a:solidFill>
                          <a:effectLst/>
                          <a:latin typeface="Arial" panose="020B0604020202020204" pitchFamily="34" charset="0"/>
                        </a:rPr>
                        <a:t>Interfacing with credit rating company</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Not Available.</a:t>
                      </a:r>
                      <a:endParaRPr lang="en-US" sz="1000" b="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Possible through XML interface</a:t>
                      </a:r>
                      <a:endParaRPr lang="en-US" sz="1000" b="0" dirty="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Not Applicable for traditional credit rating company as there is no possibility to store the credit rating of various rating companies.</a:t>
                      </a:r>
                      <a:endParaRPr lang="en-US" sz="1000" b="0" dirty="0">
                        <a:solidFill>
                          <a:srgbClr val="444444"/>
                        </a:solidFill>
                        <a:effectLst/>
                      </a:endParaRPr>
                    </a:p>
                  </a:txBody>
                  <a:tcPr marL="41612" marR="4161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40465214"/>
                  </a:ext>
                </a:extLst>
              </a:tr>
            </a:tbl>
          </a:graphicData>
        </a:graphic>
      </p:graphicFrame>
      <p:graphicFrame>
        <p:nvGraphicFramePr>
          <p:cNvPr id="6" name="Table 5">
            <a:extLst>
              <a:ext uri="{FF2B5EF4-FFF2-40B4-BE49-F238E27FC236}">
                <a16:creationId xmlns:a16="http://schemas.microsoft.com/office/drawing/2014/main" id="{382DD171-985F-47FD-997A-6F740FAD116F}"/>
              </a:ext>
            </a:extLst>
          </p:cNvPr>
          <p:cNvGraphicFramePr>
            <a:graphicFrameLocks noGrp="1"/>
          </p:cNvGraphicFramePr>
          <p:nvPr>
            <p:extLst>
              <p:ext uri="{D42A27DB-BD31-4B8C-83A1-F6EECF244321}">
                <p14:modId xmlns:p14="http://schemas.microsoft.com/office/powerpoint/2010/main" val="207114846"/>
              </p:ext>
            </p:extLst>
          </p:nvPr>
        </p:nvGraphicFramePr>
        <p:xfrm>
          <a:off x="691118" y="804529"/>
          <a:ext cx="7155708" cy="184298"/>
        </p:xfrm>
        <a:graphic>
          <a:graphicData uri="http://schemas.openxmlformats.org/drawingml/2006/table">
            <a:tbl>
              <a:tblPr/>
              <a:tblGrid>
                <a:gridCol w="1127269">
                  <a:extLst>
                    <a:ext uri="{9D8B030D-6E8A-4147-A177-3AD203B41FA5}">
                      <a16:colId xmlns:a16="http://schemas.microsoft.com/office/drawing/2014/main" val="3319050208"/>
                    </a:ext>
                  </a:extLst>
                </a:gridCol>
                <a:gridCol w="1984974">
                  <a:extLst>
                    <a:ext uri="{9D8B030D-6E8A-4147-A177-3AD203B41FA5}">
                      <a16:colId xmlns:a16="http://schemas.microsoft.com/office/drawing/2014/main" val="2446026829"/>
                    </a:ext>
                  </a:extLst>
                </a:gridCol>
                <a:gridCol w="2082997">
                  <a:extLst>
                    <a:ext uri="{9D8B030D-6E8A-4147-A177-3AD203B41FA5}">
                      <a16:colId xmlns:a16="http://schemas.microsoft.com/office/drawing/2014/main" val="3623169399"/>
                    </a:ext>
                  </a:extLst>
                </a:gridCol>
                <a:gridCol w="1960468">
                  <a:extLst>
                    <a:ext uri="{9D8B030D-6E8A-4147-A177-3AD203B41FA5}">
                      <a16:colId xmlns:a16="http://schemas.microsoft.com/office/drawing/2014/main" val="3453418656"/>
                    </a:ext>
                  </a:extLst>
                </a:gridCol>
              </a:tblGrid>
              <a:tr h="184298">
                <a:tc>
                  <a:txBody>
                    <a:bodyPr/>
                    <a:lstStyle/>
                    <a:p>
                      <a:pPr algn="just" fontAlgn="t"/>
                      <a:r>
                        <a:rPr lang="en-US" sz="1100" b="1" u="sng" dirty="0">
                          <a:solidFill>
                            <a:srgbClr val="575757"/>
                          </a:solidFill>
                          <a:effectLst/>
                          <a:latin typeface="SAPMedium"/>
                        </a:rPr>
                        <a:t>Area</a:t>
                      </a:r>
                      <a:endParaRPr lang="en-US" sz="1100" b="1" u="sng"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100" b="1" u="sng">
                          <a:solidFill>
                            <a:srgbClr val="575757"/>
                          </a:solidFill>
                          <a:effectLst/>
                          <a:latin typeface="SAPMedium"/>
                        </a:rPr>
                        <a:t>Traditional Credit Management</a:t>
                      </a:r>
                      <a:endParaRPr lang="en-US" sz="1100" b="1" u="sng">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100" b="1" u="sng" dirty="0">
                          <a:solidFill>
                            <a:srgbClr val="575757"/>
                          </a:solidFill>
                          <a:effectLst/>
                          <a:latin typeface="SAPMedium"/>
                        </a:rPr>
                        <a:t>FSCM Credit Management</a:t>
                      </a:r>
                      <a:endParaRPr lang="en-US" sz="1100" b="1" u="sng"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SAPMedium"/>
                        </a:rPr>
                        <a:t>Remarks</a:t>
                      </a:r>
                      <a:endParaRPr lang="en-US" b="0"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434258"/>
                  </a:ext>
                </a:extLst>
              </a:tr>
            </a:tbl>
          </a:graphicData>
        </a:graphic>
      </p:graphicFrame>
    </p:spTree>
    <p:extLst>
      <p:ext uri="{BB962C8B-B14F-4D97-AF65-F5344CB8AC3E}">
        <p14:creationId xmlns:p14="http://schemas.microsoft.com/office/powerpoint/2010/main" val="1556465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4B86-CF78-4319-BDCC-43DCCE5DB3BE}"/>
              </a:ext>
            </a:extLst>
          </p:cNvPr>
          <p:cNvSpPr>
            <a:spLocks noGrp="1"/>
          </p:cNvSpPr>
          <p:nvPr>
            <p:ph type="title"/>
          </p:nvPr>
        </p:nvSpPr>
        <p:spPr>
          <a:xfrm>
            <a:off x="457200" y="0"/>
            <a:ext cx="8229600" cy="923330"/>
          </a:xfrm>
        </p:spPr>
        <p:txBody>
          <a:bodyPr/>
          <a:lstStyle/>
          <a:p>
            <a:r>
              <a:rPr lang="en-US" dirty="0"/>
              <a:t>Difference between Traditional and FSCM Credit Management</a:t>
            </a:r>
          </a:p>
        </p:txBody>
      </p:sp>
      <p:graphicFrame>
        <p:nvGraphicFramePr>
          <p:cNvPr id="4" name="Table 3">
            <a:extLst>
              <a:ext uri="{FF2B5EF4-FFF2-40B4-BE49-F238E27FC236}">
                <a16:creationId xmlns:a16="http://schemas.microsoft.com/office/drawing/2014/main" id="{A325ED84-7D24-4AED-A8C0-BCDDCEC1384E}"/>
              </a:ext>
            </a:extLst>
          </p:cNvPr>
          <p:cNvGraphicFramePr>
            <a:graphicFrameLocks noGrp="1"/>
          </p:cNvGraphicFramePr>
          <p:nvPr>
            <p:extLst>
              <p:ext uri="{D42A27DB-BD31-4B8C-83A1-F6EECF244321}">
                <p14:modId xmlns:p14="http://schemas.microsoft.com/office/powerpoint/2010/main" val="2618511082"/>
              </p:ext>
            </p:extLst>
          </p:nvPr>
        </p:nvGraphicFramePr>
        <p:xfrm>
          <a:off x="839971" y="1201571"/>
          <a:ext cx="6719777" cy="1828800"/>
        </p:xfrm>
        <a:graphic>
          <a:graphicData uri="http://schemas.openxmlformats.org/drawingml/2006/table">
            <a:tbl>
              <a:tblPr/>
              <a:tblGrid>
                <a:gridCol w="1058596">
                  <a:extLst>
                    <a:ext uri="{9D8B030D-6E8A-4147-A177-3AD203B41FA5}">
                      <a16:colId xmlns:a16="http://schemas.microsoft.com/office/drawing/2014/main" val="3974118604"/>
                    </a:ext>
                  </a:extLst>
                </a:gridCol>
                <a:gridCol w="1864047">
                  <a:extLst>
                    <a:ext uri="{9D8B030D-6E8A-4147-A177-3AD203B41FA5}">
                      <a16:colId xmlns:a16="http://schemas.microsoft.com/office/drawing/2014/main" val="580306537"/>
                    </a:ext>
                  </a:extLst>
                </a:gridCol>
                <a:gridCol w="1956099">
                  <a:extLst>
                    <a:ext uri="{9D8B030D-6E8A-4147-A177-3AD203B41FA5}">
                      <a16:colId xmlns:a16="http://schemas.microsoft.com/office/drawing/2014/main" val="734656440"/>
                    </a:ext>
                  </a:extLst>
                </a:gridCol>
                <a:gridCol w="1841035">
                  <a:extLst>
                    <a:ext uri="{9D8B030D-6E8A-4147-A177-3AD203B41FA5}">
                      <a16:colId xmlns:a16="http://schemas.microsoft.com/office/drawing/2014/main" val="1228303975"/>
                    </a:ext>
                  </a:extLst>
                </a:gridCol>
              </a:tblGrid>
              <a:tr h="0">
                <a:tc>
                  <a:txBody>
                    <a:bodyPr/>
                    <a:lstStyle/>
                    <a:p>
                      <a:pPr algn="just" fontAlgn="t"/>
                      <a:r>
                        <a:rPr lang="en-US" sz="1000" b="0">
                          <a:solidFill>
                            <a:srgbClr val="575757"/>
                          </a:solidFill>
                          <a:effectLst/>
                          <a:latin typeface="Arial" panose="020B0604020202020204" pitchFamily="34" charset="0"/>
                        </a:rPr>
                        <a:t>Defining blocking reason</a:t>
                      </a:r>
                      <a:endParaRPr lang="en-US" b="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Not Available.</a:t>
                      </a:r>
                      <a:endParaRPr lang="en-US" b="0"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dirty="0">
                          <a:solidFill>
                            <a:srgbClr val="575757"/>
                          </a:solidFill>
                          <a:effectLst/>
                          <a:latin typeface="Arial" panose="020B0604020202020204" pitchFamily="34" charset="0"/>
                        </a:rPr>
                        <a:t>Available.</a:t>
                      </a:r>
                      <a:endParaRPr lang="en-US" b="0"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FIN-FSCM-AR provides blocking of business partner data providing a reason code.</a:t>
                      </a:r>
                      <a:endParaRPr lang="en-US" b="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37064121"/>
                  </a:ext>
                </a:extLst>
              </a:tr>
              <a:tr h="0">
                <a:tc>
                  <a:txBody>
                    <a:bodyPr/>
                    <a:lstStyle/>
                    <a:p>
                      <a:pPr algn="just" fontAlgn="t"/>
                      <a:r>
                        <a:rPr lang="en-US" sz="1000" b="0">
                          <a:solidFill>
                            <a:srgbClr val="575757"/>
                          </a:solidFill>
                          <a:effectLst/>
                          <a:latin typeface="Arial" panose="020B0604020202020204" pitchFamily="34" charset="0"/>
                        </a:rPr>
                        <a:t>Credit Exposure data</a:t>
                      </a:r>
                      <a:endParaRPr lang="en-US" b="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Available at credit control area level.</a:t>
                      </a:r>
                      <a:endParaRPr lang="en-US" b="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Available at credit segment level with the breakup under each category.</a:t>
                      </a:r>
                      <a:endParaRPr lang="en-US" b="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t"/>
                      <a:endParaRPr lang="en-US" b="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1969397"/>
                  </a:ext>
                </a:extLst>
              </a:tr>
              <a:tr h="0">
                <a:tc>
                  <a:txBody>
                    <a:bodyPr/>
                    <a:lstStyle/>
                    <a:p>
                      <a:pPr algn="just" fontAlgn="t"/>
                      <a:r>
                        <a:rPr lang="en-US" sz="1000" b="0" dirty="0">
                          <a:solidFill>
                            <a:srgbClr val="575757"/>
                          </a:solidFill>
                          <a:effectLst/>
                          <a:latin typeface="Arial" panose="020B0604020202020204" pitchFamily="34" charset="0"/>
                        </a:rPr>
                        <a:t>Credit limit data</a:t>
                      </a:r>
                      <a:endParaRPr lang="en-US" b="0"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a:solidFill>
                            <a:srgbClr val="575757"/>
                          </a:solidFill>
                          <a:effectLst/>
                          <a:latin typeface="Arial" panose="020B0604020202020204" pitchFamily="34" charset="0"/>
                        </a:rPr>
                        <a:t>Needs to collect from external company and uploaded manually based on manual calculation</a:t>
                      </a:r>
                      <a:endParaRPr lang="en-US" b="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Can be derived based on both internal and external data.</a:t>
                      </a:r>
                      <a:endParaRPr lang="en-US" b="0"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00" b="0" dirty="0">
                          <a:solidFill>
                            <a:srgbClr val="575757"/>
                          </a:solidFill>
                          <a:effectLst/>
                          <a:latin typeface="Arial" panose="020B0604020202020204" pitchFamily="34" charset="0"/>
                        </a:rPr>
                        <a:t>FIN-FSCM-CR, credit limit data can be requested within SAP and based on external and internal rating the limit can be calculated within SAP system.</a:t>
                      </a:r>
                      <a:endParaRPr lang="en-US" b="0"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91255123"/>
                  </a:ext>
                </a:extLst>
              </a:tr>
            </a:tbl>
          </a:graphicData>
        </a:graphic>
      </p:graphicFrame>
      <p:graphicFrame>
        <p:nvGraphicFramePr>
          <p:cNvPr id="5" name="Table 4">
            <a:extLst>
              <a:ext uri="{FF2B5EF4-FFF2-40B4-BE49-F238E27FC236}">
                <a16:creationId xmlns:a16="http://schemas.microsoft.com/office/drawing/2014/main" id="{0436C0EF-0BEF-48D9-97E8-D71D7864BBF4}"/>
              </a:ext>
            </a:extLst>
          </p:cNvPr>
          <p:cNvGraphicFramePr>
            <a:graphicFrameLocks noGrp="1"/>
          </p:cNvGraphicFramePr>
          <p:nvPr>
            <p:extLst>
              <p:ext uri="{D42A27DB-BD31-4B8C-83A1-F6EECF244321}">
                <p14:modId xmlns:p14="http://schemas.microsoft.com/office/powerpoint/2010/main" val="3234667059"/>
              </p:ext>
            </p:extLst>
          </p:nvPr>
        </p:nvGraphicFramePr>
        <p:xfrm>
          <a:off x="839971" y="3030463"/>
          <a:ext cx="6719777" cy="1505596"/>
        </p:xfrm>
        <a:graphic>
          <a:graphicData uri="http://schemas.openxmlformats.org/drawingml/2006/table">
            <a:tbl>
              <a:tblPr/>
              <a:tblGrid>
                <a:gridCol w="1058595">
                  <a:extLst>
                    <a:ext uri="{9D8B030D-6E8A-4147-A177-3AD203B41FA5}">
                      <a16:colId xmlns:a16="http://schemas.microsoft.com/office/drawing/2014/main" val="1533781079"/>
                    </a:ext>
                  </a:extLst>
                </a:gridCol>
                <a:gridCol w="1864048">
                  <a:extLst>
                    <a:ext uri="{9D8B030D-6E8A-4147-A177-3AD203B41FA5}">
                      <a16:colId xmlns:a16="http://schemas.microsoft.com/office/drawing/2014/main" val="675563838"/>
                    </a:ext>
                  </a:extLst>
                </a:gridCol>
                <a:gridCol w="1956099">
                  <a:extLst>
                    <a:ext uri="{9D8B030D-6E8A-4147-A177-3AD203B41FA5}">
                      <a16:colId xmlns:a16="http://schemas.microsoft.com/office/drawing/2014/main" val="1465079570"/>
                    </a:ext>
                  </a:extLst>
                </a:gridCol>
                <a:gridCol w="1841035">
                  <a:extLst>
                    <a:ext uri="{9D8B030D-6E8A-4147-A177-3AD203B41FA5}">
                      <a16:colId xmlns:a16="http://schemas.microsoft.com/office/drawing/2014/main" val="3063173717"/>
                    </a:ext>
                  </a:extLst>
                </a:gridCol>
              </a:tblGrid>
              <a:tr h="1505596">
                <a:tc>
                  <a:txBody>
                    <a:bodyPr/>
                    <a:lstStyle/>
                    <a:p>
                      <a:pPr algn="just" fontAlgn="t"/>
                      <a:r>
                        <a:rPr lang="en-US" sz="1000" b="0" dirty="0">
                          <a:solidFill>
                            <a:srgbClr val="575757"/>
                          </a:solidFill>
                          <a:effectLst/>
                          <a:latin typeface="Arial" panose="020B0604020202020204" pitchFamily="34" charset="0"/>
                        </a:rPr>
                        <a:t>Additional Set-up requires</a:t>
                      </a:r>
                      <a:endParaRPr lang="en-US" b="0" dirty="0">
                        <a:solidFill>
                          <a:srgbClr val="444444"/>
                        </a:solidFill>
                        <a:effectLst/>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r>
                        <a:rPr lang="en-US" sz="1000" b="0">
                          <a:solidFill>
                            <a:srgbClr val="575757"/>
                          </a:solidFill>
                          <a:effectLst/>
                          <a:latin typeface="Arial" panose="020B0604020202020204" pitchFamily="34" charset="0"/>
                        </a:rPr>
                        <a:t>Not Required</a:t>
                      </a:r>
                      <a:endParaRPr lang="en-US" b="0">
                        <a:solidFill>
                          <a:srgbClr val="444444"/>
                        </a:solidFill>
                        <a:effectLst/>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r>
                        <a:rPr lang="en-US" sz="1000" b="0" dirty="0">
                          <a:solidFill>
                            <a:srgbClr val="575757"/>
                          </a:solidFill>
                          <a:effectLst/>
                          <a:latin typeface="Arial" panose="020B0604020202020204" pitchFamily="34" charset="0"/>
                        </a:rPr>
                        <a:t>Maintaining interface through XI/PI or point to point interface.</a:t>
                      </a:r>
                      <a:endParaRPr lang="en-US" b="0" dirty="0">
                        <a:solidFill>
                          <a:srgbClr val="444444"/>
                        </a:solidFill>
                        <a:effectLst/>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t"/>
                      <a:r>
                        <a:rPr lang="en-US" sz="1000" b="0" dirty="0">
                          <a:solidFill>
                            <a:srgbClr val="575757"/>
                          </a:solidFill>
                          <a:effectLst/>
                          <a:latin typeface="Arial" panose="020B0604020202020204" pitchFamily="34" charset="0"/>
                        </a:rPr>
                        <a:t>WS-RM can be used from ECC6.0 EHP5. The interface is used for real-time exposure and transaction data flow between AR and FSCM credit management. This is required because of distributed architecture of FSCM.</a:t>
                      </a:r>
                      <a:endParaRPr lang="en-US" b="0" dirty="0">
                        <a:solidFill>
                          <a:srgbClr val="444444"/>
                        </a:solidFill>
                        <a:effectLst/>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6585021"/>
                  </a:ext>
                </a:extLst>
              </a:tr>
            </a:tbl>
          </a:graphicData>
        </a:graphic>
      </p:graphicFrame>
      <p:graphicFrame>
        <p:nvGraphicFramePr>
          <p:cNvPr id="6" name="Table 5">
            <a:extLst>
              <a:ext uri="{FF2B5EF4-FFF2-40B4-BE49-F238E27FC236}">
                <a16:creationId xmlns:a16="http://schemas.microsoft.com/office/drawing/2014/main" id="{52282546-C601-443E-9825-329C05398B6B}"/>
              </a:ext>
            </a:extLst>
          </p:cNvPr>
          <p:cNvGraphicFramePr>
            <a:graphicFrameLocks noGrp="1"/>
          </p:cNvGraphicFramePr>
          <p:nvPr>
            <p:extLst>
              <p:ext uri="{D42A27DB-BD31-4B8C-83A1-F6EECF244321}">
                <p14:modId xmlns:p14="http://schemas.microsoft.com/office/powerpoint/2010/main" val="1055286146"/>
              </p:ext>
            </p:extLst>
          </p:nvPr>
        </p:nvGraphicFramePr>
        <p:xfrm>
          <a:off x="839970" y="896725"/>
          <a:ext cx="6719777" cy="320040"/>
        </p:xfrm>
        <a:graphic>
          <a:graphicData uri="http://schemas.openxmlformats.org/drawingml/2006/table">
            <a:tbl>
              <a:tblPr/>
              <a:tblGrid>
                <a:gridCol w="1058595">
                  <a:extLst>
                    <a:ext uri="{9D8B030D-6E8A-4147-A177-3AD203B41FA5}">
                      <a16:colId xmlns:a16="http://schemas.microsoft.com/office/drawing/2014/main" val="838662819"/>
                    </a:ext>
                  </a:extLst>
                </a:gridCol>
                <a:gridCol w="1864047">
                  <a:extLst>
                    <a:ext uri="{9D8B030D-6E8A-4147-A177-3AD203B41FA5}">
                      <a16:colId xmlns:a16="http://schemas.microsoft.com/office/drawing/2014/main" val="3133360301"/>
                    </a:ext>
                  </a:extLst>
                </a:gridCol>
                <a:gridCol w="1956100">
                  <a:extLst>
                    <a:ext uri="{9D8B030D-6E8A-4147-A177-3AD203B41FA5}">
                      <a16:colId xmlns:a16="http://schemas.microsoft.com/office/drawing/2014/main" val="1450314669"/>
                    </a:ext>
                  </a:extLst>
                </a:gridCol>
                <a:gridCol w="1841035">
                  <a:extLst>
                    <a:ext uri="{9D8B030D-6E8A-4147-A177-3AD203B41FA5}">
                      <a16:colId xmlns:a16="http://schemas.microsoft.com/office/drawing/2014/main" val="3929696609"/>
                    </a:ext>
                  </a:extLst>
                </a:gridCol>
              </a:tblGrid>
              <a:tr h="304754">
                <a:tc>
                  <a:txBody>
                    <a:bodyPr/>
                    <a:lstStyle/>
                    <a:p>
                      <a:pPr algn="just" fontAlgn="t"/>
                      <a:r>
                        <a:rPr lang="en-US" sz="1050" b="1">
                          <a:solidFill>
                            <a:srgbClr val="575757"/>
                          </a:solidFill>
                          <a:effectLst/>
                          <a:latin typeface="SAPMedium"/>
                        </a:rPr>
                        <a:t>Area</a:t>
                      </a:r>
                      <a:endParaRPr lang="en-US" sz="1050" b="1">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50" b="1" dirty="0">
                          <a:solidFill>
                            <a:srgbClr val="575757"/>
                          </a:solidFill>
                          <a:effectLst/>
                          <a:latin typeface="SAPMedium"/>
                        </a:rPr>
                        <a:t>Traditional Credit Management</a:t>
                      </a:r>
                      <a:endParaRPr lang="en-US" sz="1050" b="1"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50" b="1" dirty="0">
                          <a:solidFill>
                            <a:srgbClr val="575757"/>
                          </a:solidFill>
                          <a:effectLst/>
                          <a:latin typeface="SAPMedium"/>
                        </a:rPr>
                        <a:t>FSCM Credit Management</a:t>
                      </a:r>
                      <a:endParaRPr lang="en-US" sz="1050" b="1"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t"/>
                      <a:r>
                        <a:rPr lang="en-US" sz="1050" b="1" dirty="0">
                          <a:solidFill>
                            <a:srgbClr val="575757"/>
                          </a:solidFill>
                          <a:effectLst/>
                          <a:latin typeface="SAPMedium"/>
                        </a:rPr>
                        <a:t>Remarks</a:t>
                      </a:r>
                      <a:endParaRPr lang="en-US" sz="1050" b="1" dirty="0">
                        <a:solidFill>
                          <a:srgbClr val="444444"/>
                        </a:solidFill>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11008829"/>
                  </a:ext>
                </a:extLst>
              </a:tr>
            </a:tbl>
          </a:graphicData>
        </a:graphic>
      </p:graphicFrame>
    </p:spTree>
    <p:extLst>
      <p:ext uri="{BB962C8B-B14F-4D97-AF65-F5344CB8AC3E}">
        <p14:creationId xmlns:p14="http://schemas.microsoft.com/office/powerpoint/2010/main" val="2250931068"/>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AAF9-5178-4EAA-9F53-A425D131094F}"/>
              </a:ext>
            </a:extLst>
          </p:cNvPr>
          <p:cNvSpPr>
            <a:spLocks noGrp="1"/>
          </p:cNvSpPr>
          <p:nvPr>
            <p:ph type="title"/>
          </p:nvPr>
        </p:nvSpPr>
        <p:spPr>
          <a:xfrm>
            <a:off x="457200" y="-172049"/>
            <a:ext cx="8229600" cy="923330"/>
          </a:xfrm>
        </p:spPr>
        <p:txBody>
          <a:bodyPr/>
          <a:lstStyle/>
          <a:p>
            <a:r>
              <a:rPr lang="en-US" dirty="0"/>
              <a:t>Difference between Traditional and FSCM Credit Management</a:t>
            </a:r>
          </a:p>
        </p:txBody>
      </p:sp>
      <p:sp>
        <p:nvSpPr>
          <p:cNvPr id="3" name="Rectangle 2">
            <a:extLst>
              <a:ext uri="{FF2B5EF4-FFF2-40B4-BE49-F238E27FC236}">
                <a16:creationId xmlns:a16="http://schemas.microsoft.com/office/drawing/2014/main" id="{76930619-994B-472B-A7B9-270CC38F3CD2}"/>
              </a:ext>
            </a:extLst>
          </p:cNvPr>
          <p:cNvSpPr/>
          <p:nvPr/>
        </p:nvSpPr>
        <p:spPr>
          <a:xfrm>
            <a:off x="122274" y="1694587"/>
            <a:ext cx="8899451" cy="1754326"/>
          </a:xfrm>
          <a:prstGeom prst="rect">
            <a:avLst/>
          </a:prstGeom>
        </p:spPr>
        <p:txBody>
          <a:bodyPr wrap="square">
            <a:spAutoFit/>
          </a:bodyPr>
          <a:lstStyle/>
          <a:p>
            <a:r>
              <a:rPr lang="en-US" dirty="0">
                <a:solidFill>
                  <a:srgbClr val="575757"/>
                </a:solidFill>
                <a:latin typeface="Arial" panose="020B0604020202020204" pitchFamily="34" charset="0"/>
              </a:rPr>
              <a:t>As we have seen here, the FSCM-Credit management has same underlying functionality as that of the traditional credit management. FIN-FSCM_AR doesn’t replace the traditional credit management but is simply is an extension over the existing credit management. With the implementation of the FIN-FSCM-CR, the companies are able to reduce the manual work, streamline </a:t>
            </a:r>
            <a:r>
              <a:rPr lang="en-US" dirty="0" err="1">
                <a:solidFill>
                  <a:srgbClr val="575757"/>
                </a:solidFill>
                <a:latin typeface="Arial" panose="020B0604020202020204" pitchFamily="34" charset="0"/>
              </a:rPr>
              <a:t>adhoc</a:t>
            </a:r>
            <a:r>
              <a:rPr lang="en-US" dirty="0">
                <a:solidFill>
                  <a:srgbClr val="575757"/>
                </a:solidFill>
                <a:latin typeface="Arial" panose="020B0604020202020204" pitchFamily="34" charset="0"/>
              </a:rPr>
              <a:t> work, and make better decision for credit management based on the internal as well external data.</a:t>
            </a:r>
            <a:endParaRPr lang="en-US" dirty="0"/>
          </a:p>
        </p:txBody>
      </p:sp>
    </p:spTree>
    <p:extLst>
      <p:ext uri="{BB962C8B-B14F-4D97-AF65-F5344CB8AC3E}">
        <p14:creationId xmlns:p14="http://schemas.microsoft.com/office/powerpoint/2010/main" val="42473837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88A7-8C7D-4C9D-B583-C45B085909BD}"/>
              </a:ext>
            </a:extLst>
          </p:cNvPr>
          <p:cNvSpPr>
            <a:spLocks noGrp="1"/>
          </p:cNvSpPr>
          <p:nvPr>
            <p:ph type="title"/>
          </p:nvPr>
        </p:nvSpPr>
        <p:spPr>
          <a:xfrm>
            <a:off x="457200" y="35701"/>
            <a:ext cx="8229600" cy="507831"/>
          </a:xfrm>
        </p:spPr>
        <p:txBody>
          <a:bodyPr/>
          <a:lstStyle/>
          <a:p>
            <a:r>
              <a:rPr lang="en-US" b="1" dirty="0"/>
              <a:t>Process for Customer </a:t>
            </a:r>
            <a:endParaRPr lang="en-US" dirty="0"/>
          </a:p>
        </p:txBody>
      </p:sp>
      <p:sp>
        <p:nvSpPr>
          <p:cNvPr id="3" name="Rectangle 2">
            <a:extLst>
              <a:ext uri="{FF2B5EF4-FFF2-40B4-BE49-F238E27FC236}">
                <a16:creationId xmlns:a16="http://schemas.microsoft.com/office/drawing/2014/main" id="{BE83EAA8-1D46-4B11-A385-880EDDC72826}"/>
              </a:ext>
            </a:extLst>
          </p:cNvPr>
          <p:cNvSpPr/>
          <p:nvPr/>
        </p:nvSpPr>
        <p:spPr>
          <a:xfrm>
            <a:off x="-85061" y="1331147"/>
            <a:ext cx="9016409" cy="2215991"/>
          </a:xfrm>
          <a:prstGeom prst="rect">
            <a:avLst/>
          </a:prstGeom>
        </p:spPr>
        <p:txBody>
          <a:bodyPr wrap="square">
            <a:spAutoFit/>
          </a:bodyPr>
          <a:lstStyle/>
          <a:p>
            <a:endParaRPr lang="en-US" sz="1200" dirty="0">
              <a:solidFill>
                <a:srgbClr val="000000"/>
              </a:solidFill>
              <a:latin typeface="Arial" panose="020B0604020202020204" pitchFamily="34" charset="0"/>
            </a:endParaRPr>
          </a:p>
          <a:p>
            <a:endParaRPr lang="en-US" sz="1200" dirty="0">
              <a:latin typeface="Arial" panose="020B0604020202020204" pitchFamily="34" charset="0"/>
            </a:endParaRPr>
          </a:p>
          <a:p>
            <a:r>
              <a:rPr lang="en-US" sz="2000" dirty="0">
                <a:latin typeface="Arial" panose="020B0604020202020204" pitchFamily="34" charset="0"/>
              </a:rPr>
              <a:t>•ABC Inc Customers are matched with D&amp;B. </a:t>
            </a:r>
          </a:p>
          <a:p>
            <a:r>
              <a:rPr lang="en-US" sz="2000" dirty="0">
                <a:latin typeface="Arial" panose="020B0604020202020204" pitchFamily="34" charset="0"/>
              </a:rPr>
              <a:t>•External Credit data is uploaded for eligible customers on a quarterly basis: </a:t>
            </a:r>
          </a:p>
          <a:p>
            <a:r>
              <a:rPr lang="en-US" dirty="0">
                <a:latin typeface="Arial" panose="020B0604020202020204" pitchFamily="34" charset="0"/>
              </a:rPr>
              <a:t>         –Customers in Liquidation and legal proceeding are excluded. </a:t>
            </a:r>
          </a:p>
          <a:p>
            <a:r>
              <a:rPr lang="en-US" dirty="0">
                <a:latin typeface="Arial" panose="020B0604020202020204" pitchFamily="34" charset="0"/>
              </a:rPr>
              <a:t>         –An automatic job will run overnight identifying all the accounts that are eligible to</a:t>
            </a:r>
          </a:p>
          <a:p>
            <a:r>
              <a:rPr lang="en-US" dirty="0">
                <a:latin typeface="Arial" panose="020B0604020202020204" pitchFamily="34" charset="0"/>
              </a:rPr>
              <a:t>           for the external credit data. </a:t>
            </a:r>
          </a:p>
          <a:p>
            <a:r>
              <a:rPr lang="en-US" sz="2000" dirty="0">
                <a:latin typeface="Arial" panose="020B0604020202020204" pitchFamily="34" charset="0"/>
              </a:rPr>
              <a:t>•External Credit Data is used in the scorecard. </a:t>
            </a:r>
          </a:p>
        </p:txBody>
      </p:sp>
      <p:pic>
        <p:nvPicPr>
          <p:cNvPr id="4" name="Picture 3">
            <a:extLst>
              <a:ext uri="{FF2B5EF4-FFF2-40B4-BE49-F238E27FC236}">
                <a16:creationId xmlns:a16="http://schemas.microsoft.com/office/drawing/2014/main" id="{96B29D2D-3FBE-4522-B2ED-22C595580E8F}"/>
              </a:ext>
            </a:extLst>
          </p:cNvPr>
          <p:cNvPicPr>
            <a:picLocks noChangeAspect="1"/>
          </p:cNvPicPr>
          <p:nvPr/>
        </p:nvPicPr>
        <p:blipFill>
          <a:blip r:embed="rId2"/>
          <a:stretch>
            <a:fillRect/>
          </a:stretch>
        </p:blipFill>
        <p:spPr>
          <a:xfrm>
            <a:off x="0" y="921572"/>
            <a:ext cx="9144000" cy="819150"/>
          </a:xfrm>
          <a:prstGeom prst="rect">
            <a:avLst/>
          </a:prstGeom>
        </p:spPr>
      </p:pic>
    </p:spTree>
    <p:extLst>
      <p:ext uri="{BB962C8B-B14F-4D97-AF65-F5344CB8AC3E}">
        <p14:creationId xmlns:p14="http://schemas.microsoft.com/office/powerpoint/2010/main" val="37011501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67E6-6627-4E79-913C-80629682B972}"/>
              </a:ext>
            </a:extLst>
          </p:cNvPr>
          <p:cNvSpPr>
            <a:spLocks noGrp="1"/>
          </p:cNvSpPr>
          <p:nvPr>
            <p:ph type="title"/>
          </p:nvPr>
        </p:nvSpPr>
        <p:spPr>
          <a:xfrm>
            <a:off x="457200" y="35700"/>
            <a:ext cx="8229600" cy="507831"/>
          </a:xfrm>
        </p:spPr>
        <p:txBody>
          <a:bodyPr/>
          <a:lstStyle/>
          <a:p>
            <a:r>
              <a:rPr lang="en-US" b="1" dirty="0"/>
              <a:t>Process for Customer</a:t>
            </a:r>
            <a:endParaRPr lang="en-US" dirty="0"/>
          </a:p>
        </p:txBody>
      </p:sp>
      <p:sp>
        <p:nvSpPr>
          <p:cNvPr id="3" name="Rectangle 2">
            <a:extLst>
              <a:ext uri="{FF2B5EF4-FFF2-40B4-BE49-F238E27FC236}">
                <a16:creationId xmlns:a16="http://schemas.microsoft.com/office/drawing/2014/main" id="{06BDBB62-507F-4186-B7EC-9C995D079F34}"/>
              </a:ext>
            </a:extLst>
          </p:cNvPr>
          <p:cNvSpPr/>
          <p:nvPr/>
        </p:nvSpPr>
        <p:spPr>
          <a:xfrm>
            <a:off x="-37215" y="1331989"/>
            <a:ext cx="9218429" cy="2646878"/>
          </a:xfrm>
          <a:prstGeom prst="rect">
            <a:avLst/>
          </a:prstGeom>
        </p:spPr>
        <p:txBody>
          <a:bodyPr wrap="square">
            <a:spAutoFit/>
          </a:bodyPr>
          <a:lstStyle/>
          <a:p>
            <a:endParaRPr lang="en-US" sz="1100" dirty="0">
              <a:solidFill>
                <a:srgbClr val="000000"/>
              </a:solidFill>
              <a:latin typeface="Arial" panose="020B0604020202020204" pitchFamily="34" charset="0"/>
            </a:endParaRPr>
          </a:p>
          <a:p>
            <a:endParaRPr lang="en-US" sz="1100" dirty="0">
              <a:latin typeface="Arial" panose="020B0604020202020204" pitchFamily="34" charset="0"/>
            </a:endParaRPr>
          </a:p>
          <a:p>
            <a:r>
              <a:rPr lang="en-US" dirty="0">
                <a:latin typeface="Arial" panose="020B0604020202020204" pitchFamily="34" charset="0"/>
              </a:rPr>
              <a:t>•Statistical Scorecard designed to predict future </a:t>
            </a:r>
            <a:r>
              <a:rPr lang="en-US" dirty="0" err="1">
                <a:latin typeface="Arial" panose="020B0604020202020204" pitchFamily="34" charset="0"/>
              </a:rPr>
              <a:t>behaviour</a:t>
            </a:r>
            <a:r>
              <a:rPr lang="en-US" dirty="0">
                <a:latin typeface="Arial" panose="020B0604020202020204" pitchFamily="34" charset="0"/>
              </a:rPr>
              <a:t>. </a:t>
            </a:r>
          </a:p>
          <a:p>
            <a:r>
              <a:rPr lang="en-US" dirty="0">
                <a:latin typeface="Arial" panose="020B0604020202020204" pitchFamily="34" charset="0"/>
              </a:rPr>
              <a:t>•Scorecard predicts </a:t>
            </a:r>
            <a:r>
              <a:rPr lang="en-US" b="1" dirty="0">
                <a:latin typeface="Arial" panose="020B0604020202020204" pitchFamily="34" charset="0"/>
              </a:rPr>
              <a:t>‘Bad’ </a:t>
            </a:r>
            <a:r>
              <a:rPr lang="en-US" dirty="0">
                <a:latin typeface="Arial" panose="020B0604020202020204" pitchFamily="34" charset="0"/>
              </a:rPr>
              <a:t>customers </a:t>
            </a:r>
          </a:p>
          <a:p>
            <a:r>
              <a:rPr lang="en-US" dirty="0">
                <a:latin typeface="Arial" panose="020B0604020202020204" pitchFamily="34" charset="0"/>
              </a:rPr>
              <a:t>•Scorecard to be run monthly. </a:t>
            </a:r>
          </a:p>
          <a:p>
            <a:r>
              <a:rPr lang="en-US" dirty="0">
                <a:latin typeface="Arial" panose="020B0604020202020204" pitchFamily="34" charset="0"/>
              </a:rPr>
              <a:t>•Calculated Score is mapped to one of the 6 system risk classes. </a:t>
            </a:r>
          </a:p>
          <a:p>
            <a:r>
              <a:rPr lang="en-US" dirty="0">
                <a:latin typeface="Arial" panose="020B0604020202020204" pitchFamily="34" charset="0"/>
              </a:rPr>
              <a:t>•System risk classes are mapped to the 3 risk classes used in the Divisional Customer</a:t>
            </a:r>
          </a:p>
          <a:p>
            <a:r>
              <a:rPr lang="en-US" dirty="0">
                <a:latin typeface="Arial" panose="020B0604020202020204" pitchFamily="34" charset="0"/>
              </a:rPr>
              <a:t> Strategy. </a:t>
            </a:r>
          </a:p>
          <a:p>
            <a:r>
              <a:rPr lang="en-US" dirty="0">
                <a:latin typeface="Arial" panose="020B0604020202020204" pitchFamily="34" charset="0"/>
              </a:rPr>
              <a:t>•Dunning Procedure automatically assigned (more details in collections management) </a:t>
            </a:r>
          </a:p>
          <a:p>
            <a:r>
              <a:rPr lang="en-US" dirty="0">
                <a:latin typeface="Arial" panose="020B0604020202020204" pitchFamily="34" charset="0"/>
              </a:rPr>
              <a:t>•Credit Limit Calculated </a:t>
            </a:r>
          </a:p>
        </p:txBody>
      </p:sp>
      <p:pic>
        <p:nvPicPr>
          <p:cNvPr id="4" name="Picture 3">
            <a:extLst>
              <a:ext uri="{FF2B5EF4-FFF2-40B4-BE49-F238E27FC236}">
                <a16:creationId xmlns:a16="http://schemas.microsoft.com/office/drawing/2014/main" id="{7D424AAB-2587-43E3-998D-51DD8B3C4810}"/>
              </a:ext>
            </a:extLst>
          </p:cNvPr>
          <p:cNvPicPr>
            <a:picLocks noChangeAspect="1"/>
          </p:cNvPicPr>
          <p:nvPr/>
        </p:nvPicPr>
        <p:blipFill>
          <a:blip r:embed="rId2"/>
          <a:stretch>
            <a:fillRect/>
          </a:stretch>
        </p:blipFill>
        <p:spPr>
          <a:xfrm>
            <a:off x="0" y="917652"/>
            <a:ext cx="9058940" cy="828675"/>
          </a:xfrm>
          <a:prstGeom prst="rect">
            <a:avLst/>
          </a:prstGeom>
        </p:spPr>
      </p:pic>
    </p:spTree>
    <p:extLst>
      <p:ext uri="{BB962C8B-B14F-4D97-AF65-F5344CB8AC3E}">
        <p14:creationId xmlns:p14="http://schemas.microsoft.com/office/powerpoint/2010/main" val="229702526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9775-225F-4637-9C3D-D600FD5B72B3}"/>
              </a:ext>
            </a:extLst>
          </p:cNvPr>
          <p:cNvSpPr>
            <a:spLocks noGrp="1"/>
          </p:cNvSpPr>
          <p:nvPr>
            <p:ph type="title"/>
          </p:nvPr>
        </p:nvSpPr>
        <p:spPr>
          <a:xfrm>
            <a:off x="457200" y="35700"/>
            <a:ext cx="8229600" cy="507831"/>
          </a:xfrm>
        </p:spPr>
        <p:txBody>
          <a:bodyPr/>
          <a:lstStyle/>
          <a:p>
            <a:r>
              <a:rPr lang="en-US" b="1" dirty="0"/>
              <a:t>Process for Customer</a:t>
            </a:r>
            <a:endParaRPr lang="en-US" dirty="0"/>
          </a:p>
        </p:txBody>
      </p:sp>
      <p:pic>
        <p:nvPicPr>
          <p:cNvPr id="3" name="Picture 2">
            <a:extLst>
              <a:ext uri="{FF2B5EF4-FFF2-40B4-BE49-F238E27FC236}">
                <a16:creationId xmlns:a16="http://schemas.microsoft.com/office/drawing/2014/main" id="{AB000EBB-4F84-4562-8067-5E3CD40687D0}"/>
              </a:ext>
            </a:extLst>
          </p:cNvPr>
          <p:cNvPicPr>
            <a:picLocks noChangeAspect="1"/>
          </p:cNvPicPr>
          <p:nvPr/>
        </p:nvPicPr>
        <p:blipFill>
          <a:blip r:embed="rId2"/>
          <a:stretch>
            <a:fillRect/>
          </a:stretch>
        </p:blipFill>
        <p:spPr>
          <a:xfrm>
            <a:off x="0" y="1726682"/>
            <a:ext cx="8984512" cy="2919745"/>
          </a:xfrm>
          <a:prstGeom prst="rect">
            <a:avLst/>
          </a:prstGeom>
        </p:spPr>
      </p:pic>
      <p:pic>
        <p:nvPicPr>
          <p:cNvPr id="4" name="Picture 3">
            <a:extLst>
              <a:ext uri="{FF2B5EF4-FFF2-40B4-BE49-F238E27FC236}">
                <a16:creationId xmlns:a16="http://schemas.microsoft.com/office/drawing/2014/main" id="{4729F2BD-B419-4B4A-8CCE-F862F93384E5}"/>
              </a:ext>
            </a:extLst>
          </p:cNvPr>
          <p:cNvPicPr>
            <a:picLocks noChangeAspect="1"/>
          </p:cNvPicPr>
          <p:nvPr/>
        </p:nvPicPr>
        <p:blipFill>
          <a:blip r:embed="rId3"/>
          <a:stretch>
            <a:fillRect/>
          </a:stretch>
        </p:blipFill>
        <p:spPr>
          <a:xfrm>
            <a:off x="0" y="907533"/>
            <a:ext cx="8984512" cy="819150"/>
          </a:xfrm>
          <a:prstGeom prst="rect">
            <a:avLst/>
          </a:prstGeom>
        </p:spPr>
      </p:pic>
    </p:spTree>
    <p:extLst>
      <p:ext uri="{BB962C8B-B14F-4D97-AF65-F5344CB8AC3E}">
        <p14:creationId xmlns:p14="http://schemas.microsoft.com/office/powerpoint/2010/main" val="77037751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AB1A-9B66-4155-A4BB-9954EAB9D129}"/>
              </a:ext>
            </a:extLst>
          </p:cNvPr>
          <p:cNvSpPr>
            <a:spLocks noGrp="1"/>
          </p:cNvSpPr>
          <p:nvPr>
            <p:ph type="title"/>
          </p:nvPr>
        </p:nvSpPr>
        <p:spPr>
          <a:xfrm>
            <a:off x="457200" y="35700"/>
            <a:ext cx="8229600" cy="507831"/>
          </a:xfrm>
        </p:spPr>
        <p:txBody>
          <a:bodyPr/>
          <a:lstStyle/>
          <a:p>
            <a:r>
              <a:rPr lang="en-US" b="1" dirty="0"/>
              <a:t>Process for Customer</a:t>
            </a:r>
            <a:endParaRPr lang="en-US" dirty="0"/>
          </a:p>
        </p:txBody>
      </p:sp>
      <p:sp>
        <p:nvSpPr>
          <p:cNvPr id="3" name="Rectangle 2">
            <a:extLst>
              <a:ext uri="{FF2B5EF4-FFF2-40B4-BE49-F238E27FC236}">
                <a16:creationId xmlns:a16="http://schemas.microsoft.com/office/drawing/2014/main" id="{570D2BE7-D178-4C31-9AD5-78934566EF5B}"/>
              </a:ext>
            </a:extLst>
          </p:cNvPr>
          <p:cNvSpPr/>
          <p:nvPr/>
        </p:nvSpPr>
        <p:spPr>
          <a:xfrm>
            <a:off x="0" y="1358825"/>
            <a:ext cx="9144000" cy="1723549"/>
          </a:xfrm>
          <a:prstGeom prst="rect">
            <a:avLst/>
          </a:prstGeom>
        </p:spPr>
        <p:txBody>
          <a:bodyPr wrap="square">
            <a:spAutoFit/>
          </a:bodyPr>
          <a:lstStyle/>
          <a:p>
            <a:endParaRPr lang="en-US" sz="1100" dirty="0">
              <a:solidFill>
                <a:srgbClr val="000000"/>
              </a:solidFill>
              <a:latin typeface="Arial" panose="020B0604020202020204" pitchFamily="34" charset="0"/>
            </a:endParaRPr>
          </a:p>
          <a:p>
            <a:endParaRPr lang="en-US" sz="1100" dirty="0">
              <a:latin typeface="Arial" panose="020B0604020202020204" pitchFamily="34" charset="0"/>
            </a:endParaRPr>
          </a:p>
          <a:p>
            <a:r>
              <a:rPr lang="en-US" dirty="0">
                <a:latin typeface="Arial" panose="020B0604020202020204" pitchFamily="34" charset="0"/>
              </a:rPr>
              <a:t>•The collection strategy contains the following and will be discussed in more detail within Collections Management: </a:t>
            </a:r>
          </a:p>
          <a:p>
            <a:r>
              <a:rPr lang="en-US" sz="1600" dirty="0">
                <a:latin typeface="Arial" panose="020B0604020202020204" pitchFamily="34" charset="0"/>
              </a:rPr>
              <a:t>           –Worklist </a:t>
            </a:r>
          </a:p>
          <a:p>
            <a:r>
              <a:rPr lang="en-US" sz="1600" dirty="0">
                <a:latin typeface="Arial" panose="020B0604020202020204" pitchFamily="34" charset="0"/>
              </a:rPr>
              <a:t>           –Dunning Procedures </a:t>
            </a:r>
          </a:p>
          <a:p>
            <a:r>
              <a:rPr lang="en-US" sz="1600" dirty="0">
                <a:latin typeface="Arial" panose="020B0604020202020204" pitchFamily="34" charset="0"/>
              </a:rPr>
              <a:t>           –Collection Agency  </a:t>
            </a:r>
          </a:p>
        </p:txBody>
      </p:sp>
      <p:pic>
        <p:nvPicPr>
          <p:cNvPr id="4" name="Picture 3">
            <a:extLst>
              <a:ext uri="{FF2B5EF4-FFF2-40B4-BE49-F238E27FC236}">
                <a16:creationId xmlns:a16="http://schemas.microsoft.com/office/drawing/2014/main" id="{8BC32267-7415-4786-9EE9-CCA4A5B82898}"/>
              </a:ext>
            </a:extLst>
          </p:cNvPr>
          <p:cNvPicPr>
            <a:picLocks noChangeAspect="1"/>
          </p:cNvPicPr>
          <p:nvPr/>
        </p:nvPicPr>
        <p:blipFill>
          <a:blip r:embed="rId2"/>
          <a:stretch>
            <a:fillRect/>
          </a:stretch>
        </p:blipFill>
        <p:spPr>
          <a:xfrm>
            <a:off x="0" y="869765"/>
            <a:ext cx="9048307" cy="809625"/>
          </a:xfrm>
          <a:prstGeom prst="rect">
            <a:avLst/>
          </a:prstGeom>
        </p:spPr>
      </p:pic>
    </p:spTree>
    <p:extLst>
      <p:ext uri="{BB962C8B-B14F-4D97-AF65-F5344CB8AC3E}">
        <p14:creationId xmlns:p14="http://schemas.microsoft.com/office/powerpoint/2010/main" val="349050793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7F8231-F553-479C-B329-5B7A833682A9}"/>
              </a:ext>
            </a:extLst>
          </p:cNvPr>
          <p:cNvSpPr/>
          <p:nvPr/>
        </p:nvSpPr>
        <p:spPr>
          <a:xfrm>
            <a:off x="106325" y="1280060"/>
            <a:ext cx="8888819" cy="2790508"/>
          </a:xfrm>
          <a:prstGeom prst="rect">
            <a:avLst/>
          </a:prstGeom>
        </p:spPr>
        <p:txBody>
          <a:bodyPr wrap="square">
            <a:spAutoFit/>
          </a:bodyPr>
          <a:lstStyle/>
          <a:p>
            <a:pPr>
              <a:spcBef>
                <a:spcPts val="750"/>
              </a:spcBef>
              <a:spcAft>
                <a:spcPts val="750"/>
              </a:spcAft>
            </a:pPr>
            <a:r>
              <a:rPr lang="en-US" dirty="0">
                <a:solidFill>
                  <a:srgbClr val="666666"/>
                </a:solidFill>
                <a:latin typeface="Arial" panose="020B0604020202020204" pitchFamily="34" charset="0"/>
                <a:ea typeface="Times New Roman" panose="02020603050405020304" pitchFamily="18" charset="0"/>
              </a:rPr>
              <a:t>Prior to ECC 5.0 most of the functionality supporting business processes related to claims, dispute, and credit management were handled outside SAP application using legacy systems or handled manually. Integration with the Account receivable and cash management was more of a manual activity in most of the cases.</a:t>
            </a:r>
            <a:endParaRPr lang="en-US" sz="3200" dirty="0">
              <a:latin typeface="Times New Roman" panose="02020603050405020304" pitchFamily="18" charset="0"/>
              <a:ea typeface="Times New Roman" panose="02020603050405020304" pitchFamily="18" charset="0"/>
            </a:endParaRPr>
          </a:p>
          <a:p>
            <a:pPr>
              <a:spcBef>
                <a:spcPts val="750"/>
              </a:spcBef>
              <a:spcAft>
                <a:spcPts val="750"/>
              </a:spcAft>
            </a:pPr>
            <a:r>
              <a:rPr lang="en-US" dirty="0">
                <a:solidFill>
                  <a:srgbClr val="666666"/>
                </a:solidFill>
                <a:latin typeface="Arial" panose="020B0604020202020204" pitchFamily="34" charset="0"/>
                <a:ea typeface="Times New Roman" panose="02020603050405020304" pitchFamily="18" charset="0"/>
              </a:rPr>
              <a:t>With ECC 5.0 SAP introduced SAP Financial Supply Chain Management (FSCM). Key objective is to bring business processes on the receivables and collection side within SAP solution thus providing more value. It helps in tying all the loose ends around receivables, collections and cash management within the organization thus leading to better integration and last step connect with the customers.</a:t>
            </a:r>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32742619"/>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A8F5-AA7D-43B1-8BFB-EFDC73537C84}"/>
              </a:ext>
            </a:extLst>
          </p:cNvPr>
          <p:cNvSpPr>
            <a:spLocks noGrp="1"/>
          </p:cNvSpPr>
          <p:nvPr>
            <p:ph type="title"/>
          </p:nvPr>
        </p:nvSpPr>
        <p:spPr>
          <a:xfrm>
            <a:off x="457200" y="35700"/>
            <a:ext cx="8229600" cy="507831"/>
          </a:xfrm>
        </p:spPr>
        <p:txBody>
          <a:bodyPr/>
          <a:lstStyle/>
          <a:p>
            <a:r>
              <a:rPr lang="en-US" dirty="0"/>
              <a:t>BP Relationship Hierarchy</a:t>
            </a:r>
          </a:p>
        </p:txBody>
      </p:sp>
      <p:pic>
        <p:nvPicPr>
          <p:cNvPr id="5122" name="Picture 37">
            <a:extLst>
              <a:ext uri="{FF2B5EF4-FFF2-40B4-BE49-F238E27FC236}">
                <a16:creationId xmlns:a16="http://schemas.microsoft.com/office/drawing/2014/main" id="{7769401D-D798-4118-AD10-7369F9A87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794" y="949472"/>
            <a:ext cx="53943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922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24C2-273A-47D1-8A35-25228DAE9667}"/>
              </a:ext>
            </a:extLst>
          </p:cNvPr>
          <p:cNvSpPr>
            <a:spLocks noGrp="1"/>
          </p:cNvSpPr>
          <p:nvPr>
            <p:ph type="title"/>
          </p:nvPr>
        </p:nvSpPr>
        <p:spPr>
          <a:xfrm>
            <a:off x="457200" y="35700"/>
            <a:ext cx="8229600" cy="507831"/>
          </a:xfrm>
        </p:spPr>
        <p:txBody>
          <a:bodyPr/>
          <a:lstStyle/>
          <a:p>
            <a:r>
              <a:rPr lang="en-US" dirty="0"/>
              <a:t>Credit Check</a:t>
            </a:r>
          </a:p>
        </p:txBody>
      </p:sp>
      <p:pic>
        <p:nvPicPr>
          <p:cNvPr id="4098" name="Picture 31">
            <a:extLst>
              <a:ext uri="{FF2B5EF4-FFF2-40B4-BE49-F238E27FC236}">
                <a16:creationId xmlns:a16="http://schemas.microsoft.com/office/drawing/2014/main" id="{D89C0615-ACB2-4396-A08B-23C175783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449" y="1633131"/>
            <a:ext cx="612616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674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A13B-C854-4D51-B54D-B3720C0AA652}"/>
              </a:ext>
            </a:extLst>
          </p:cNvPr>
          <p:cNvSpPr>
            <a:spLocks noGrp="1"/>
          </p:cNvSpPr>
          <p:nvPr>
            <p:ph type="title"/>
          </p:nvPr>
        </p:nvSpPr>
        <p:spPr>
          <a:xfrm>
            <a:off x="457200" y="35700"/>
            <a:ext cx="8229600" cy="507831"/>
          </a:xfrm>
        </p:spPr>
        <p:txBody>
          <a:bodyPr/>
          <a:lstStyle/>
          <a:p>
            <a:r>
              <a:rPr lang="en-US" dirty="0"/>
              <a:t>Credit Check</a:t>
            </a:r>
          </a:p>
        </p:txBody>
      </p:sp>
      <p:pic>
        <p:nvPicPr>
          <p:cNvPr id="6146" name="Picture 2">
            <a:extLst>
              <a:ext uri="{FF2B5EF4-FFF2-40B4-BE49-F238E27FC236}">
                <a16:creationId xmlns:a16="http://schemas.microsoft.com/office/drawing/2014/main" id="{CB37A102-D34B-437E-8768-A8E01D4F8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566615"/>
            <a:ext cx="5848350"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9391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0C457-0948-4B3D-9190-7399214A6F17}"/>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69600FBD-317C-4265-AC17-A1D6102F3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521" y="566615"/>
            <a:ext cx="7102549" cy="405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493766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B82D-025B-4EE0-8807-9F93643E9B0F}"/>
              </a:ext>
            </a:extLst>
          </p:cNvPr>
          <p:cNvSpPr>
            <a:spLocks noGrp="1"/>
          </p:cNvSpPr>
          <p:nvPr>
            <p:ph type="title"/>
          </p:nvPr>
        </p:nvSpPr>
        <p:spPr>
          <a:xfrm>
            <a:off x="457200" y="35700"/>
            <a:ext cx="8229600" cy="507831"/>
          </a:xfrm>
        </p:spPr>
        <p:txBody>
          <a:bodyPr/>
          <a:lstStyle/>
          <a:p>
            <a:r>
              <a:rPr lang="en-US" dirty="0"/>
              <a:t>Score Card</a:t>
            </a:r>
          </a:p>
        </p:txBody>
      </p:sp>
      <p:pic>
        <p:nvPicPr>
          <p:cNvPr id="3" name="Picture 2">
            <a:extLst>
              <a:ext uri="{FF2B5EF4-FFF2-40B4-BE49-F238E27FC236}">
                <a16:creationId xmlns:a16="http://schemas.microsoft.com/office/drawing/2014/main" id="{B54C4E08-17F1-4E3D-BE9C-69554DB7B3C8}"/>
              </a:ext>
            </a:extLst>
          </p:cNvPr>
          <p:cNvPicPr>
            <a:picLocks noChangeAspect="1"/>
          </p:cNvPicPr>
          <p:nvPr/>
        </p:nvPicPr>
        <p:blipFill>
          <a:blip r:embed="rId2"/>
          <a:stretch>
            <a:fillRect/>
          </a:stretch>
        </p:blipFill>
        <p:spPr>
          <a:xfrm>
            <a:off x="0" y="1103878"/>
            <a:ext cx="9144000" cy="3542550"/>
          </a:xfrm>
          <a:prstGeom prst="rect">
            <a:avLst/>
          </a:prstGeom>
        </p:spPr>
      </p:pic>
    </p:spTree>
    <p:extLst>
      <p:ext uri="{BB962C8B-B14F-4D97-AF65-F5344CB8AC3E}">
        <p14:creationId xmlns:p14="http://schemas.microsoft.com/office/powerpoint/2010/main" val="2192884341"/>
      </p:ext>
    </p:extLst>
  </p:cSld>
  <p:clrMapOvr>
    <a:masterClrMapping/>
  </p:clrMapOvr>
  <p:transition spd="slow">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6A9B-8DDB-42F3-893E-B57C51CBF6EA}"/>
              </a:ext>
            </a:extLst>
          </p:cNvPr>
          <p:cNvSpPr>
            <a:spLocks noGrp="1"/>
          </p:cNvSpPr>
          <p:nvPr>
            <p:ph type="title"/>
          </p:nvPr>
        </p:nvSpPr>
        <p:spPr>
          <a:xfrm>
            <a:off x="457200" y="35700"/>
            <a:ext cx="8229600" cy="507831"/>
          </a:xfrm>
        </p:spPr>
        <p:txBody>
          <a:bodyPr/>
          <a:lstStyle/>
          <a:p>
            <a:r>
              <a:rPr lang="en-US" dirty="0"/>
              <a:t>FSCM Credit Management Configuration</a:t>
            </a:r>
          </a:p>
        </p:txBody>
      </p:sp>
      <p:graphicFrame>
        <p:nvGraphicFramePr>
          <p:cNvPr id="5" name="Object 4">
            <a:extLst>
              <a:ext uri="{FF2B5EF4-FFF2-40B4-BE49-F238E27FC236}">
                <a16:creationId xmlns:a16="http://schemas.microsoft.com/office/drawing/2014/main" id="{9021312F-1527-4C0A-A581-1A12C015F33E}"/>
              </a:ext>
            </a:extLst>
          </p:cNvPr>
          <p:cNvGraphicFramePr>
            <a:graphicFrameLocks noChangeAspect="1"/>
          </p:cNvGraphicFramePr>
          <p:nvPr>
            <p:extLst>
              <p:ext uri="{D42A27DB-BD31-4B8C-83A1-F6EECF244321}">
                <p14:modId xmlns:p14="http://schemas.microsoft.com/office/powerpoint/2010/main" val="3876961537"/>
              </p:ext>
            </p:extLst>
          </p:nvPr>
        </p:nvGraphicFramePr>
        <p:xfrm>
          <a:off x="457200" y="1456660"/>
          <a:ext cx="1286540" cy="806969"/>
        </p:xfrm>
        <a:graphic>
          <a:graphicData uri="http://schemas.openxmlformats.org/presentationml/2006/ole">
            <mc:AlternateContent xmlns:mc="http://schemas.openxmlformats.org/markup-compatibility/2006">
              <mc:Choice xmlns:v="urn:schemas-microsoft-com:vml" Requires="v">
                <p:oleObj spid="_x0000_s8203"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457200" y="1456660"/>
                        <a:ext cx="1286540" cy="806969"/>
                      </a:xfrm>
                      <a:prstGeom prst="rect">
                        <a:avLst/>
                      </a:prstGeom>
                    </p:spPr>
                  </p:pic>
                </p:oleObj>
              </mc:Fallback>
            </mc:AlternateContent>
          </a:graphicData>
        </a:graphic>
      </p:graphicFrame>
    </p:spTree>
    <p:extLst>
      <p:ext uri="{BB962C8B-B14F-4D97-AF65-F5344CB8AC3E}">
        <p14:creationId xmlns:p14="http://schemas.microsoft.com/office/powerpoint/2010/main" val="2532504890"/>
      </p:ext>
    </p:extLst>
  </p:cSld>
  <p:clrMapOvr>
    <a:masterClrMapping/>
  </p:clrMapOvr>
  <p:transition spd="slow">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7199" y="1310123"/>
            <a:ext cx="3983666" cy="1188528"/>
          </a:xfrm>
        </p:spPr>
        <p:txBody>
          <a:bodyPr/>
          <a:lstStyle/>
          <a:p>
            <a:endParaRPr lang="en-US" dirty="0"/>
          </a:p>
        </p:txBody>
      </p:sp>
    </p:spTree>
    <p:extLst>
      <p:ext uri="{BB962C8B-B14F-4D97-AF65-F5344CB8AC3E}">
        <p14:creationId xmlns:p14="http://schemas.microsoft.com/office/powerpoint/2010/main" val="39810220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6C4955-BD2D-4154-B3B9-B44B77B5EAAC}"/>
              </a:ext>
            </a:extLst>
          </p:cNvPr>
          <p:cNvSpPr>
            <a:spLocks noGrp="1"/>
          </p:cNvSpPr>
          <p:nvPr>
            <p:ph type="ctrTitle"/>
          </p:nvPr>
        </p:nvSpPr>
        <p:spPr>
          <a:xfrm>
            <a:off x="263069" y="258807"/>
            <a:ext cx="8242977" cy="3739035"/>
          </a:xfrm>
        </p:spPr>
        <p:txBody>
          <a:bodyPr/>
          <a:lstStyle/>
          <a:p>
            <a:r>
              <a:rPr lang="en-US" dirty="0"/>
              <a:t>Key Application within SAP FSCM</a:t>
            </a:r>
          </a:p>
        </p:txBody>
      </p:sp>
      <p:sp>
        <p:nvSpPr>
          <p:cNvPr id="2" name="Rectangle 1">
            <a:extLst>
              <a:ext uri="{FF2B5EF4-FFF2-40B4-BE49-F238E27FC236}">
                <a16:creationId xmlns:a16="http://schemas.microsoft.com/office/drawing/2014/main" id="{256DD828-A6BA-4229-80A2-A355EAD79882}"/>
              </a:ext>
            </a:extLst>
          </p:cNvPr>
          <p:cNvSpPr/>
          <p:nvPr/>
        </p:nvSpPr>
        <p:spPr>
          <a:xfrm>
            <a:off x="73054" y="1089776"/>
            <a:ext cx="8623005" cy="2993127"/>
          </a:xfrm>
          <a:prstGeom prst="rect">
            <a:avLst/>
          </a:prstGeom>
        </p:spPr>
        <p:txBody>
          <a:bodyPr wrap="square">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050" dirty="0">
                <a:solidFill>
                  <a:srgbClr val="666666"/>
                </a:solidFill>
                <a:latin typeface="Arial" panose="020B0604020202020204" pitchFamily="34" charset="0"/>
                <a:ea typeface="Times New Roman" panose="02020603050405020304" pitchFamily="18" charset="0"/>
                <a:cs typeface="Times New Roman" panose="02020603050405020304" pitchFamily="18" charset="0"/>
              </a:rPr>
              <a:t>Electronic Bill Presentment and Payment - This application provides a better and more real time interfacing with the customers and vendors with added benefit of self service to view the accounts as well as make electronic payments. It is mainly caters to presenting the invoices and account statements to the customer and vendors over the internet. Key benefit is reduction in  overheads and cycle time associated with this process for both - organization as well as its customer and vendors.</a:t>
            </a:r>
            <a:endParaRPr lang="en-US" sz="1050" dirty="0">
              <a:solidFill>
                <a:srgbClr val="666666"/>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050" dirty="0">
                <a:solidFill>
                  <a:srgbClr val="666666"/>
                </a:solidFill>
                <a:latin typeface="Arial" panose="020B0604020202020204" pitchFamily="34" charset="0"/>
                <a:ea typeface="Times New Roman" panose="02020603050405020304" pitchFamily="18" charset="0"/>
                <a:cs typeface="Times New Roman" panose="02020603050405020304" pitchFamily="18" charset="0"/>
              </a:rPr>
              <a:t>Collections Management - This application provides the functionality to manage the collections more efficiently and effectively. This is similar to the collection management functionality already present in SAP FI-AR component with added features like sending payment reminders, portal catering to collection agents, devising collection strategies and managing agreements related to payments from customer.</a:t>
            </a:r>
            <a:endParaRPr lang="en-US" sz="1050" dirty="0">
              <a:solidFill>
                <a:srgbClr val="666666"/>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050" dirty="0">
                <a:solidFill>
                  <a:srgbClr val="666666"/>
                </a:solidFill>
                <a:latin typeface="Arial" panose="020B0604020202020204" pitchFamily="34" charset="0"/>
                <a:ea typeface="Times New Roman" panose="02020603050405020304" pitchFamily="18" charset="0"/>
                <a:cs typeface="Times New Roman" panose="02020603050405020304" pitchFamily="18" charset="0"/>
              </a:rPr>
              <a:t>Credit Management -   Provides with functionality to manage credit policies and risks associated with the receivables centrally - even for scenarios where the business is supported by multiple instances across the globe. Thus helps in implementing uniform credit policies and rules across the globe as well as have one view for a customer who is dealing in multiple countries. It also brings in functionality of managing complex customer credit account hierarchies and rules associated with it.</a:t>
            </a:r>
            <a:endParaRPr lang="en-US" sz="1050" dirty="0">
              <a:solidFill>
                <a:srgbClr val="666666"/>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050" dirty="0">
                <a:solidFill>
                  <a:srgbClr val="666666"/>
                </a:solidFill>
                <a:latin typeface="Arial" panose="020B0604020202020204" pitchFamily="34" charset="0"/>
                <a:ea typeface="Times New Roman" panose="02020603050405020304" pitchFamily="18" charset="0"/>
                <a:cs typeface="Times New Roman" panose="02020603050405020304" pitchFamily="18" charset="0"/>
              </a:rPr>
              <a:t>Dispute Management - Facilitate and automate a lot of manual activities involved in handling disputes related to payments related to receivables in electronic form. This also leads to better integration and flow of information across multiple stakeholders involved to resolve the disputes.</a:t>
            </a:r>
            <a:endParaRPr lang="en-US" sz="1050" dirty="0">
              <a:solidFill>
                <a:srgbClr val="666666"/>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07156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6C4955-BD2D-4154-B3B9-B44B77B5EAAC}"/>
              </a:ext>
            </a:extLst>
          </p:cNvPr>
          <p:cNvSpPr>
            <a:spLocks noGrp="1"/>
          </p:cNvSpPr>
          <p:nvPr>
            <p:ph type="ctrTitle"/>
          </p:nvPr>
        </p:nvSpPr>
        <p:spPr>
          <a:xfrm>
            <a:off x="263069" y="258807"/>
            <a:ext cx="8242977" cy="4174970"/>
          </a:xfrm>
        </p:spPr>
        <p:txBody>
          <a:bodyPr/>
          <a:lstStyle/>
          <a:p>
            <a:r>
              <a:rPr lang="en-US" dirty="0"/>
              <a:t>SAP FSCM Cycle</a:t>
            </a:r>
          </a:p>
        </p:txBody>
      </p:sp>
      <p:pic>
        <p:nvPicPr>
          <p:cNvPr id="4" name="Picture 3">
            <a:extLst>
              <a:ext uri="{FF2B5EF4-FFF2-40B4-BE49-F238E27FC236}">
                <a16:creationId xmlns:a16="http://schemas.microsoft.com/office/drawing/2014/main" id="{D3530CFE-8799-4922-B1D1-79F10A4AE600}"/>
              </a:ext>
            </a:extLst>
          </p:cNvPr>
          <p:cNvPicPr>
            <a:picLocks noChangeAspect="1"/>
          </p:cNvPicPr>
          <p:nvPr/>
        </p:nvPicPr>
        <p:blipFill>
          <a:blip r:embed="rId2"/>
          <a:stretch>
            <a:fillRect/>
          </a:stretch>
        </p:blipFill>
        <p:spPr>
          <a:xfrm>
            <a:off x="574158" y="947737"/>
            <a:ext cx="8133907" cy="3248025"/>
          </a:xfrm>
          <a:prstGeom prst="rect">
            <a:avLst/>
          </a:prstGeom>
        </p:spPr>
      </p:pic>
    </p:spTree>
    <p:extLst>
      <p:ext uri="{BB962C8B-B14F-4D97-AF65-F5344CB8AC3E}">
        <p14:creationId xmlns:p14="http://schemas.microsoft.com/office/powerpoint/2010/main" val="2612985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6C4955-BD2D-4154-B3B9-B44B77B5EAAC}"/>
              </a:ext>
            </a:extLst>
          </p:cNvPr>
          <p:cNvSpPr>
            <a:spLocks noGrp="1"/>
          </p:cNvSpPr>
          <p:nvPr>
            <p:ph type="ctrTitle"/>
          </p:nvPr>
        </p:nvSpPr>
        <p:spPr>
          <a:xfrm>
            <a:off x="263069" y="258807"/>
            <a:ext cx="8242977" cy="3739035"/>
          </a:xfrm>
        </p:spPr>
        <p:txBody>
          <a:bodyPr/>
          <a:lstStyle/>
          <a:p>
            <a:r>
              <a:rPr lang="en-US" dirty="0"/>
              <a:t>Key benefits SAP FSCM</a:t>
            </a:r>
          </a:p>
        </p:txBody>
      </p:sp>
      <p:pic>
        <p:nvPicPr>
          <p:cNvPr id="2" name="Picture 1">
            <a:extLst>
              <a:ext uri="{FF2B5EF4-FFF2-40B4-BE49-F238E27FC236}">
                <a16:creationId xmlns:a16="http://schemas.microsoft.com/office/drawing/2014/main" id="{884CC9CE-2051-4852-A33E-2C566DCD7C50}"/>
              </a:ext>
            </a:extLst>
          </p:cNvPr>
          <p:cNvPicPr>
            <a:picLocks noChangeAspect="1"/>
          </p:cNvPicPr>
          <p:nvPr/>
        </p:nvPicPr>
        <p:blipFill>
          <a:blip r:embed="rId2"/>
          <a:stretch>
            <a:fillRect/>
          </a:stretch>
        </p:blipFill>
        <p:spPr>
          <a:xfrm>
            <a:off x="414670" y="1047750"/>
            <a:ext cx="8006316" cy="3048000"/>
          </a:xfrm>
          <a:prstGeom prst="rect">
            <a:avLst/>
          </a:prstGeom>
        </p:spPr>
      </p:pic>
    </p:spTree>
    <p:extLst>
      <p:ext uri="{BB962C8B-B14F-4D97-AF65-F5344CB8AC3E}">
        <p14:creationId xmlns:p14="http://schemas.microsoft.com/office/powerpoint/2010/main" val="37707364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9426dbe4439330ee44a4063&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52EC377A50B44FBFA8A3EC3E9C5B45" ma:contentTypeVersion="5" ma:contentTypeDescription="Create a new document." ma:contentTypeScope="" ma:versionID="1cec76d5491fbd2e8781a682a37f4925">
  <xsd:schema xmlns:xsd="http://www.w3.org/2001/XMLSchema" xmlns:xs="http://www.w3.org/2001/XMLSchema" xmlns:p="http://schemas.microsoft.com/office/2006/metadata/properties" xmlns:ns2="dd317fe5-dd99-4abf-b294-24722c57e750" targetNamespace="http://schemas.microsoft.com/office/2006/metadata/properties" ma:root="true" ma:fieldsID="08a4f584d606b21ec0cbb21c7dfec31f" ns2:_="">
    <xsd:import namespace="dd317fe5-dd99-4abf-b294-24722c57e75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317fe5-dd99-4abf-b294-24722c57e75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BD1612-48BA-4283-BC7B-0CA4B6E1E7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317fe5-dd99-4abf-b294-24722c57e7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2607D5-3B52-4BE5-B6CB-20BCE7BBB285}">
  <ds:schemaRefs>
    <ds:schemaRef ds:uri="http://schemas.microsoft.com/sharepoint/v3/contenttype/forms"/>
  </ds:schemaRefs>
</ds:datastoreItem>
</file>

<file path=customXml/itemProps3.xml><?xml version="1.0" encoding="utf-8"?>
<ds:datastoreItem xmlns:ds="http://schemas.openxmlformats.org/officeDocument/2006/customXml" ds:itemID="{E7434A11-42F5-4715-BF46-0ADDA18C3E0F}">
  <ds:schemaRefs>
    <ds:schemaRef ds:uri="http://schemas.microsoft.com/office/2006/documentManagement/types"/>
    <ds:schemaRef ds:uri="dd317fe5-dd99-4abf-b294-24722c57e750"/>
    <ds:schemaRef ds:uri="http://purl.org/dc/elements/1.1/"/>
    <ds:schemaRef ds:uri="http://purl.org/dc/term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Gallery</Template>
  <TotalTime>15258</TotalTime>
  <Words>2869</Words>
  <Application>Microsoft Office PowerPoint</Application>
  <PresentationFormat>On-screen Show (16:9)</PresentationFormat>
  <Paragraphs>298</Paragraphs>
  <Slides>66</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6" baseType="lpstr">
      <vt:lpstr>Arial</vt:lpstr>
      <vt:lpstr>BentonSans</vt:lpstr>
      <vt:lpstr>Calibri</vt:lpstr>
      <vt:lpstr>Palatino Linotype</vt:lpstr>
      <vt:lpstr>SAPMedium</vt:lpstr>
      <vt:lpstr>Symbol</vt:lpstr>
      <vt:lpstr>Times New Roman</vt:lpstr>
      <vt:lpstr>Wingdings</vt:lpstr>
      <vt:lpstr>Gallery</vt:lpstr>
      <vt:lpstr>Acrobat Document</vt:lpstr>
      <vt:lpstr>Finance Supply Chain Management (FSCM) Basic Concept</vt:lpstr>
      <vt:lpstr>Organizational Strategy</vt:lpstr>
      <vt:lpstr>PowerPoint Presentation</vt:lpstr>
      <vt:lpstr>PowerPoint Presentation</vt:lpstr>
      <vt:lpstr>Financial Supply Chain Management (FSCM) in simple terms means managing demand and supply of cash/cash equivalents. SAP has come out with SAP FSCM functionality or suite of applications to manage this more effectively and efficiently thus helping companies to manage the costs associated with this process better.</vt:lpstr>
      <vt:lpstr>PowerPoint Presentation</vt:lpstr>
      <vt:lpstr>Key Application within SAP FSCM</vt:lpstr>
      <vt:lpstr>SAP FSCM Cycle</vt:lpstr>
      <vt:lpstr>Key benefits SAP FSCM</vt:lpstr>
      <vt:lpstr>BP Relationship</vt:lpstr>
      <vt:lpstr>Finance Supply Chain Management (FSCM) Collection Management</vt:lpstr>
      <vt:lpstr>Collections Management – Important Business Issue</vt:lpstr>
      <vt:lpstr>What Are the Business Objectives?</vt:lpstr>
      <vt:lpstr>How Does SAP Collections Management Help?</vt:lpstr>
      <vt:lpstr>PowerPoint Presentation</vt:lpstr>
      <vt:lpstr>Key Steps of Configuration of Collection Management</vt:lpstr>
      <vt:lpstr>Collection Strategy</vt:lpstr>
      <vt:lpstr>PowerPoint Presentation</vt:lpstr>
      <vt:lpstr>PowerPoint Presentation</vt:lpstr>
      <vt:lpstr>Collection Strategy</vt:lpstr>
      <vt:lpstr>Organizational Structure</vt:lpstr>
      <vt:lpstr>Assignment</vt:lpstr>
      <vt:lpstr>FSCM Collection Management Configuration</vt:lpstr>
      <vt:lpstr> Collection Agency Process </vt:lpstr>
      <vt:lpstr> Collection Agency Process </vt:lpstr>
      <vt:lpstr> Collection Agency Process </vt:lpstr>
      <vt:lpstr> Collection Agency Process </vt:lpstr>
      <vt:lpstr>Flow FI-AR FSCM – Collection Management</vt:lpstr>
      <vt:lpstr>Specialist Role</vt:lpstr>
      <vt:lpstr>Collection Worklist </vt:lpstr>
      <vt:lpstr>Worklist as Starting Point for Customer Contact </vt:lpstr>
      <vt:lpstr>‘Process Receivables’ Function – Main Area During Contact </vt:lpstr>
      <vt:lpstr>Process Receivables – Invoices (Open)</vt:lpstr>
      <vt:lpstr>Process Receivables – Dispute Case</vt:lpstr>
      <vt:lpstr>Process Receivables – Promise to Pay</vt:lpstr>
      <vt:lpstr>Promise to Pay Process </vt:lpstr>
      <vt:lpstr>Create Promise to Pay</vt:lpstr>
      <vt:lpstr>Create Dispute Case</vt:lpstr>
      <vt:lpstr>Resubmission</vt:lpstr>
      <vt:lpstr>Create Customer Contact </vt:lpstr>
      <vt:lpstr>Transaction Code</vt:lpstr>
      <vt:lpstr>Finance Supply Chain Management (FSCM) Dispute Management</vt:lpstr>
      <vt:lpstr>Introduction</vt:lpstr>
      <vt:lpstr>Major Role</vt:lpstr>
      <vt:lpstr>Hierarchy Structure</vt:lpstr>
      <vt:lpstr> Dispute Case Process </vt:lpstr>
      <vt:lpstr> Dispute Case Process </vt:lpstr>
      <vt:lpstr> Dispute Case Process </vt:lpstr>
      <vt:lpstr> Dispute Case Process </vt:lpstr>
      <vt:lpstr>Configurational Steps</vt:lpstr>
      <vt:lpstr>Finance Supply Chain Management (FSCM) Credit Management</vt:lpstr>
      <vt:lpstr>Introduction</vt:lpstr>
      <vt:lpstr>Difference between Traditional and FSCM Credit Management</vt:lpstr>
      <vt:lpstr>Difference between Traditional and FSCM Credit Management</vt:lpstr>
      <vt:lpstr>Difference between Traditional and FSCM Credit Management</vt:lpstr>
      <vt:lpstr>Process for Customer </vt:lpstr>
      <vt:lpstr>Process for Customer</vt:lpstr>
      <vt:lpstr>Process for Customer</vt:lpstr>
      <vt:lpstr>Process for Customer</vt:lpstr>
      <vt:lpstr>BP Relationship Hierarchy</vt:lpstr>
      <vt:lpstr>Credit Check</vt:lpstr>
      <vt:lpstr>Credit Check</vt:lpstr>
      <vt:lpstr>PowerPoint Presentation</vt:lpstr>
      <vt:lpstr>Score Card</vt:lpstr>
      <vt:lpstr>FSCM Credit Management Configuration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Corp_Presentation_Template</dc:subject>
  <dc:creator>Wipro Ltd.</dc:creator>
  <cp:lastModifiedBy>Prabhakar Mishra (BAS)</cp:lastModifiedBy>
  <cp:revision>367</cp:revision>
  <dcterms:created xsi:type="dcterms:W3CDTF">2017-04-27T10:03:54Z</dcterms:created>
  <dcterms:modified xsi:type="dcterms:W3CDTF">2018-07-30T09:20:31Z</dcterms:modified>
  <cp:contentStatus>2017</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0x0101006D52EC377A50B44FBFA8A3EC3E9C5B45</vt:lpwstr>
  </property>
  <property fmtid="{D5CDD505-2E9C-101B-9397-08002B2CF9AE}" pid="3" name="MSIP_Label_b9a70571-31c6-4603-80c1-ef2fb871a62a_Enabled">
    <vt:lpwstr>True</vt:lpwstr>
  </property>
  <property fmtid="{D5CDD505-2E9C-101B-9397-08002B2CF9AE}" pid="4" name="MSIP_Label_b9a70571-31c6-4603-80c1-ef2fb871a62a_SiteId">
    <vt:lpwstr>258ac4e4-146a-411e-9dc8-79a9e12fd6da</vt:lpwstr>
  </property>
  <property fmtid="{D5CDD505-2E9C-101B-9397-08002B2CF9AE}" pid="5" name="MSIP_Label_b9a70571-31c6-4603-80c1-ef2fb871a62a_Ref">
    <vt:lpwstr>https://api.informationprotection.azure.com/api/258ac4e4-146a-411e-9dc8-79a9e12fd6da</vt:lpwstr>
  </property>
  <property fmtid="{D5CDD505-2E9C-101B-9397-08002B2CF9AE}" pid="6" name="MSIP_Label_b9a70571-31c6-4603-80c1-ef2fb871a62a_Owner">
    <vt:lpwstr>BA373531@wipro.com</vt:lpwstr>
  </property>
  <property fmtid="{D5CDD505-2E9C-101B-9397-08002B2CF9AE}" pid="7" name="MSIP_Label_b9a70571-31c6-4603-80c1-ef2fb871a62a_SetDate">
    <vt:lpwstr>2018-06-05T12:04:42.3107564+05:30</vt:lpwstr>
  </property>
  <property fmtid="{D5CDD505-2E9C-101B-9397-08002B2CF9AE}" pid="8" name="MSIP_Label_b9a70571-31c6-4603-80c1-ef2fb871a62a_Name">
    <vt:lpwstr>Internal and Restricted</vt:lpwstr>
  </property>
  <property fmtid="{D5CDD505-2E9C-101B-9397-08002B2CF9AE}" pid="9" name="MSIP_Label_b9a70571-31c6-4603-80c1-ef2fb871a62a_Application">
    <vt:lpwstr>Microsoft Azure Information Protection</vt:lpwstr>
  </property>
  <property fmtid="{D5CDD505-2E9C-101B-9397-08002B2CF9AE}" pid="10" name="MSIP_Label_b9a70571-31c6-4603-80c1-ef2fb871a62a_Extended_MSFT_Method">
    <vt:lpwstr>Automatic</vt:lpwstr>
  </property>
  <property fmtid="{D5CDD505-2E9C-101B-9397-08002B2CF9AE}" pid="11" name="Sensitivity">
    <vt:lpwstr>Internal and Restricted</vt:lpwstr>
  </property>
</Properties>
</file>